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28"/>
  </p:notesMasterIdLst>
  <p:handoutMasterIdLst>
    <p:handoutMasterId r:id="rId29"/>
  </p:handoutMasterIdLst>
  <p:sldIdLst>
    <p:sldId id="256" r:id="rId2"/>
    <p:sldId id="259" r:id="rId3"/>
    <p:sldId id="280" r:id="rId4"/>
    <p:sldId id="260" r:id="rId5"/>
    <p:sldId id="257" r:id="rId6"/>
    <p:sldId id="258"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1"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06" autoAdjust="0"/>
  </p:normalViewPr>
  <p:slideViewPr>
    <p:cSldViewPr>
      <p:cViewPr varScale="1">
        <p:scale>
          <a:sx n="86" d="100"/>
          <a:sy n="86" d="100"/>
        </p:scale>
        <p:origin x="-1500"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0" d="100"/>
          <a:sy n="50" d="100"/>
        </p:scale>
        <p:origin x="-2760" y="-108"/>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D04DCFF-CB17-41BA-9ABD-A7498AEE579B}" type="datetimeFigureOut">
              <a:rPr lang="en-US" smtClean="0"/>
              <a:pPr/>
              <a:t>2/7/2019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966B205C-0C41-4E0C-92AC-15ACA0D47AD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0CF131F-5D23-4394-9DAF-A92FEFAD9C08}" type="datetimeFigureOut">
              <a:rPr lang="en-US" smtClean="0"/>
              <a:pPr/>
              <a:t>2/7/2019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3916A85-9E82-444B-9BB3-BFB2B609035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5C05D8C-F936-4677-A663-5F61754B3DED}" type="datetime1">
              <a:rPr lang="en-US" smtClean="0"/>
              <a:pPr/>
              <a:t>2/7/2019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FB1A99E-31B0-433F-BD1E-EC62A157010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B3519B-EAD3-4F7D-97F3-08A2B7D1DCF4}" type="datetime1">
              <a:rPr lang="en-US" smtClean="0"/>
              <a:pPr/>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1A99E-31B0-433F-BD1E-EC62A1570100}" type="slidenum">
              <a:rPr lang="en-US" smtClean="0"/>
              <a:pPr/>
              <a:t>‹#›</a:t>
            </a:fld>
            <a:endParaRPr lang="en-US"/>
          </a:p>
        </p:txBody>
      </p:sp>
    </p:spTree>
  </p:cSld>
  <p:clrMapOvr>
    <a:masterClrMapping/>
  </p:clrMapOvr>
  <p:transition>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2FEFB5B-3992-4E4F-AD16-9755F8461FDF}" type="datetime1">
              <a:rPr lang="en-US" smtClean="0"/>
              <a:pPr/>
              <a:t>2/7/2019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DFB1A99E-31B0-433F-BD1E-EC62A157010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034E2A7-CD06-46BE-B2BA-E0176A9DC86E}" type="datetime1">
              <a:rPr lang="en-US" smtClean="0"/>
              <a:pPr/>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FB1A99E-31B0-433F-BD1E-EC62A1570100}"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61F6F53-96FF-455D-8175-4659144927F3}" type="datetime1">
              <a:rPr lang="en-US" smtClean="0"/>
              <a:pPr/>
              <a:t>2/7/2019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FB1A99E-31B0-433F-BD1E-EC62A1570100}"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ED4E037-B70A-41C7-9402-2A74DA906158}" type="datetime1">
              <a:rPr lang="en-US" smtClean="0"/>
              <a:pPr/>
              <a:t>2/7/2019</a:t>
            </a:fld>
            <a:endParaRPr lang="en-US"/>
          </a:p>
        </p:txBody>
      </p:sp>
      <p:sp>
        <p:nvSpPr>
          <p:cNvPr id="10" name="Slide Number Placeholder 9"/>
          <p:cNvSpPr>
            <a:spLocks noGrp="1"/>
          </p:cNvSpPr>
          <p:nvPr>
            <p:ph type="sldNum" sz="quarter" idx="16"/>
          </p:nvPr>
        </p:nvSpPr>
        <p:spPr/>
        <p:txBody>
          <a:bodyPr rtlCol="0"/>
          <a:lstStyle/>
          <a:p>
            <a:fld id="{DFB1A99E-31B0-433F-BD1E-EC62A1570100}"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transition>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6B7D5E56-23AC-4980-945E-CAC5A1F32686}" type="datetime1">
              <a:rPr lang="en-US" smtClean="0"/>
              <a:pPr/>
              <a:t>2/7/2019</a:t>
            </a:fld>
            <a:endParaRPr lang="en-US"/>
          </a:p>
        </p:txBody>
      </p:sp>
      <p:sp>
        <p:nvSpPr>
          <p:cNvPr id="12" name="Slide Number Placeholder 11"/>
          <p:cNvSpPr>
            <a:spLocks noGrp="1"/>
          </p:cNvSpPr>
          <p:nvPr>
            <p:ph type="sldNum" sz="quarter" idx="16"/>
          </p:nvPr>
        </p:nvSpPr>
        <p:spPr/>
        <p:txBody>
          <a:bodyPr rtlCol="0"/>
          <a:lstStyle/>
          <a:p>
            <a:fld id="{DFB1A99E-31B0-433F-BD1E-EC62A1570100}"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1BA6208-30C0-465A-A538-2CFA738712AA}" type="datetime1">
              <a:rPr lang="en-US" smtClean="0"/>
              <a:pPr/>
              <a:t>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DFB1A99E-31B0-433F-BD1E-EC62A1570100}" type="slidenum">
              <a:rPr lang="en-US" smtClean="0"/>
              <a:pPr/>
              <a:t>‹#›</a:t>
            </a:fld>
            <a:endParaRPr lang="en-US"/>
          </a:p>
        </p:txBody>
      </p:sp>
    </p:spTree>
  </p:cSld>
  <p:clrMapOvr>
    <a:masterClrMapping/>
  </p:clrMapOvr>
  <p:transition>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9CA4ED-B8A6-4281-AF58-3836FB33E234}" type="datetime1">
              <a:rPr lang="en-US" smtClean="0"/>
              <a:pPr/>
              <a:t>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DFB1A99E-31B0-433F-BD1E-EC62A1570100}" type="slidenum">
              <a:rPr lang="en-US" smtClean="0"/>
              <a:pPr/>
              <a:t>‹#›</a:t>
            </a:fld>
            <a:endParaRPr lang="en-US"/>
          </a:p>
        </p:txBody>
      </p:sp>
    </p:spTree>
  </p:cSld>
  <p:clrMapOvr>
    <a:masterClrMapping/>
  </p:clrMapOvr>
  <p:transition>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BF7A8BE-AB7A-421F-9956-2C22E255034B}" type="datetime1">
              <a:rPr lang="en-US" smtClean="0"/>
              <a:pPr/>
              <a:t>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DFB1A99E-31B0-433F-BD1E-EC62A1570100}"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84ECC136-911E-4282-9CA9-AC443B8578C0}" type="datetime1">
              <a:rPr lang="en-US" smtClean="0"/>
              <a:pPr/>
              <a:t>2/7/2019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FB1A99E-31B0-433F-BD1E-EC62A1570100}"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40A62F1-3A84-443F-AC5D-5B8164202438}" type="datetime1">
              <a:rPr lang="en-US" smtClean="0"/>
              <a:pPr/>
              <a:t>2/7/2019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FB1A99E-31B0-433F-BD1E-EC62A157010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ransition>
    <p:wheel spokes="8"/>
  </p:transition>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Winter 2018 Reassessment Update</a:t>
            </a:r>
            <a:endParaRPr lang="en-US" dirty="0"/>
          </a:p>
        </p:txBody>
      </p:sp>
      <p:sp>
        <p:nvSpPr>
          <p:cNvPr id="4" name="Subtitle 3"/>
          <p:cNvSpPr>
            <a:spLocks noGrp="1"/>
          </p:cNvSpPr>
          <p:nvPr>
            <p:ph type="subTitle" idx="1"/>
          </p:nvPr>
        </p:nvSpPr>
        <p:spPr/>
        <p:txBody>
          <a:bodyPr>
            <a:normAutofit fontScale="77500" lnSpcReduction="20000"/>
          </a:bodyPr>
          <a:lstStyle/>
          <a:p>
            <a:r>
              <a:rPr lang="en-US" dirty="0" smtClean="0">
                <a:solidFill>
                  <a:schemeClr val="bg1"/>
                </a:solidFill>
              </a:rPr>
              <a:t>Karen M Van </a:t>
            </a:r>
            <a:r>
              <a:rPr lang="en-US" dirty="0" err="1" smtClean="0">
                <a:solidFill>
                  <a:schemeClr val="bg1"/>
                </a:solidFill>
              </a:rPr>
              <a:t>Wagenen</a:t>
            </a:r>
            <a:r>
              <a:rPr lang="en-US" dirty="0" smtClean="0">
                <a:solidFill>
                  <a:schemeClr val="bg1"/>
                </a:solidFill>
              </a:rPr>
              <a:t>, Assessor</a:t>
            </a:r>
          </a:p>
          <a:p>
            <a:r>
              <a:rPr lang="en-US" dirty="0" smtClean="0">
                <a:solidFill>
                  <a:schemeClr val="bg1"/>
                </a:solidFill>
              </a:rPr>
              <a:t>Andrew </a:t>
            </a:r>
            <a:r>
              <a:rPr lang="en-US" dirty="0" err="1" smtClean="0">
                <a:solidFill>
                  <a:schemeClr val="bg1"/>
                </a:solidFill>
              </a:rPr>
              <a:t>Farbstein</a:t>
            </a:r>
            <a:r>
              <a:rPr lang="en-US" dirty="0" smtClean="0">
                <a:solidFill>
                  <a:schemeClr val="bg1"/>
                </a:solidFill>
              </a:rPr>
              <a:t>, Industrial &amp; Utility Valuation Consultants, Inc.</a:t>
            </a:r>
            <a:endParaRPr lang="en-US" dirty="0">
              <a:solidFill>
                <a:schemeClr val="bg1"/>
              </a:solidFill>
            </a:endParaRPr>
          </a:p>
        </p:txBody>
      </p:sp>
      <p:pic>
        <p:nvPicPr>
          <p:cNvPr id="5" name="Picture 4" descr="Town Seal.jpg"/>
          <p:cNvPicPr>
            <a:picLocks noChangeAspect="1"/>
          </p:cNvPicPr>
          <p:nvPr/>
        </p:nvPicPr>
        <p:blipFill>
          <a:blip r:embed="rId2" cstate="print"/>
          <a:stretch>
            <a:fillRect/>
          </a:stretch>
        </p:blipFill>
        <p:spPr>
          <a:xfrm>
            <a:off x="5943600" y="685800"/>
            <a:ext cx="2476500" cy="2545292"/>
          </a:xfrm>
          <a:prstGeom prst="rect">
            <a:avLst/>
          </a:prstGeom>
        </p:spPr>
      </p:pic>
      <p:sp>
        <p:nvSpPr>
          <p:cNvPr id="6" name="Slide Number Placeholder 5"/>
          <p:cNvSpPr>
            <a:spLocks noGrp="1"/>
          </p:cNvSpPr>
          <p:nvPr>
            <p:ph type="sldNum" sz="quarter" idx="12"/>
          </p:nvPr>
        </p:nvSpPr>
        <p:spPr/>
        <p:txBody>
          <a:bodyPr/>
          <a:lstStyle/>
          <a:p>
            <a:fld id="{DFB1A99E-31B0-433F-BD1E-EC62A1570100}" type="slidenum">
              <a:rPr lang="en-US" smtClean="0"/>
              <a:pPr/>
              <a:t>1</a:t>
            </a:fld>
            <a:endParaRPr lang="en-US" dirty="0"/>
          </a:p>
        </p:txBody>
      </p:sp>
    </p:spTree>
  </p:cSld>
  <p:clrMapOvr>
    <a:masterClrMapping/>
  </p:clrMapOvr>
  <p:transition>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Residential Property Valuation</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We determined objective variables that were used for the purposes of valuation, via statistical analyses and mass appraisal doctrine. </a:t>
            </a:r>
          </a:p>
          <a:p>
            <a:r>
              <a:rPr lang="en-US" dirty="0" smtClean="0"/>
              <a:t> This is not a complete list, rather, these are variables that generally always play a role in a reassessment.  They are:  Building Style, School District, Square Footage, Bathroom Count, Age of Structure(s), Neighborhood, and Lot Size (acreage of lots in developments is not a significant factor in the modeling).  </a:t>
            </a:r>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10</a:t>
            </a:fld>
            <a:endParaRPr lang="en-US"/>
          </a:p>
        </p:txBody>
      </p:sp>
    </p:spTree>
  </p:cSld>
  <p:clrMapOvr>
    <a:masterClrMapping/>
  </p:clrMapOvr>
  <p:transition>
    <p:wheel spokes="8"/>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Residential Property Valuation</a:t>
            </a:r>
            <a:endParaRPr lang="en-US" dirty="0"/>
          </a:p>
        </p:txBody>
      </p:sp>
      <p:sp>
        <p:nvSpPr>
          <p:cNvPr id="3" name="Content Placeholder 2"/>
          <p:cNvSpPr>
            <a:spLocks noGrp="1"/>
          </p:cNvSpPr>
          <p:nvPr>
            <p:ph sz="quarter" idx="1"/>
          </p:nvPr>
        </p:nvSpPr>
        <p:spPr/>
        <p:txBody>
          <a:bodyPr>
            <a:normAutofit/>
          </a:bodyPr>
          <a:lstStyle/>
          <a:p>
            <a:pPr lvl="0"/>
            <a:r>
              <a:rPr lang="en-US" dirty="0" smtClean="0"/>
              <a:t>The exact age of a structure is generally less important than whether it is new, 20 years old, 50 years old, 100 years old, etc.  </a:t>
            </a:r>
          </a:p>
          <a:p>
            <a:pPr lvl="0"/>
            <a:r>
              <a:rPr lang="en-US" dirty="0" smtClean="0"/>
              <a:t>For objective variables such as fireplaces, bathroom counts, and garages (as examples), norms are used.  For example, a 2 car garage is considered “normal” for many neighborhoods.  Less will result in less value, and more will result in more value.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11</a:t>
            </a:fld>
            <a:endParaRPr lang="en-US"/>
          </a:p>
        </p:txBody>
      </p:sp>
    </p:spTree>
  </p:cSld>
  <p:clrMapOvr>
    <a:masterClrMapping/>
  </p:clrMapOvr>
  <p:transition>
    <p:wheel spokes="8"/>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Residential Property Valuation</a:t>
            </a:r>
            <a:endParaRPr lang="en-US" dirty="0"/>
          </a:p>
        </p:txBody>
      </p:sp>
      <p:sp>
        <p:nvSpPr>
          <p:cNvPr id="3" name="Content Placeholder 2"/>
          <p:cNvSpPr>
            <a:spLocks noGrp="1"/>
          </p:cNvSpPr>
          <p:nvPr>
            <p:ph sz="quarter" idx="1"/>
          </p:nvPr>
        </p:nvSpPr>
        <p:spPr/>
        <p:txBody>
          <a:bodyPr/>
          <a:lstStyle/>
          <a:p>
            <a:pPr lvl="0"/>
            <a:r>
              <a:rPr lang="en-US" dirty="0" smtClean="0"/>
              <a:t>In an effort to be as </a:t>
            </a:r>
            <a:r>
              <a:rPr lang="en-US" b="1" dirty="0" smtClean="0"/>
              <a:t>transparent and open as possible</a:t>
            </a:r>
            <a:r>
              <a:rPr lang="en-US" dirty="0" smtClean="0"/>
              <a:t>, we also expect to provide the property owners with the sales used to determine these values.  </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12</a:t>
            </a:fld>
            <a:endParaRPr lang="en-US"/>
          </a:p>
        </p:txBody>
      </p:sp>
    </p:spTree>
  </p:cSld>
  <p:clrMapOvr>
    <a:masterClrMapping/>
  </p:clrMapOvr>
  <p:transition>
    <p:wheel spokes="8"/>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Residential Property Valuation</a:t>
            </a:r>
            <a:endParaRPr lang="en-US" dirty="0"/>
          </a:p>
        </p:txBody>
      </p:sp>
      <p:sp>
        <p:nvSpPr>
          <p:cNvPr id="3" name="Content Placeholder 2"/>
          <p:cNvSpPr>
            <a:spLocks noGrp="1"/>
          </p:cNvSpPr>
          <p:nvPr>
            <p:ph sz="quarter" idx="1"/>
          </p:nvPr>
        </p:nvSpPr>
        <p:spPr/>
        <p:txBody>
          <a:bodyPr>
            <a:normAutofit/>
          </a:bodyPr>
          <a:lstStyle/>
          <a:p>
            <a:pPr lvl="0"/>
            <a:r>
              <a:rPr lang="en-US" dirty="0" smtClean="0"/>
              <a:t>The land assessment is generally 20% of the overall assessment in developments.  This is done to keep continuity among the town, since a vast majority of a residential parcel’s value is in the building(s).  If the parcel that the house is on is very large, the acreage is analyzed in a manner more similar to vacant farm land.  Zoning requirements play a part as well.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13</a:t>
            </a:fld>
            <a:endParaRPr lang="en-US"/>
          </a:p>
        </p:txBody>
      </p:sp>
    </p:spTree>
  </p:cSld>
  <p:clrMapOvr>
    <a:masterClrMapping/>
  </p:clrMapOvr>
  <p:transition>
    <p:wheel spokes="8"/>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Commercial Property Valuation</a:t>
            </a:r>
            <a:endParaRPr lang="en-US" dirty="0"/>
          </a:p>
        </p:txBody>
      </p:sp>
      <p:sp>
        <p:nvSpPr>
          <p:cNvPr id="3" name="Content Placeholder 2"/>
          <p:cNvSpPr>
            <a:spLocks noGrp="1"/>
          </p:cNvSpPr>
          <p:nvPr>
            <p:ph sz="quarter" idx="1"/>
          </p:nvPr>
        </p:nvSpPr>
        <p:spPr/>
        <p:txBody>
          <a:bodyPr/>
          <a:lstStyle/>
          <a:p>
            <a:pPr marL="320040" lvl="1" indent="-320040">
              <a:spcBef>
                <a:spcPts val="700"/>
              </a:spcBef>
              <a:buClr>
                <a:schemeClr val="accent2"/>
              </a:buClr>
              <a:buSzPct val="60000"/>
              <a:buFont typeface="Wingdings"/>
              <a:buChar char=""/>
            </a:pPr>
            <a:r>
              <a:rPr lang="en-US" sz="2900" dirty="0" smtClean="0"/>
              <a:t>We were thrilled with the response from the commercial property owners in regards to returning the data mailers, and the information provided has helped us greatly.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14</a:t>
            </a:fld>
            <a:endParaRPr lang="en-US"/>
          </a:p>
        </p:txBody>
      </p:sp>
    </p:spTree>
  </p:cSld>
  <p:clrMapOvr>
    <a:masterClrMapping/>
  </p:clrMapOvr>
  <p:transition>
    <p:wheel spokes="8"/>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Commercial Property Valuation</a:t>
            </a:r>
            <a:endParaRPr lang="en-US" dirty="0"/>
          </a:p>
        </p:txBody>
      </p:sp>
      <p:sp>
        <p:nvSpPr>
          <p:cNvPr id="3" name="Content Placeholder 2"/>
          <p:cNvSpPr>
            <a:spLocks noGrp="1"/>
          </p:cNvSpPr>
          <p:nvPr>
            <p:ph sz="quarter" idx="1"/>
          </p:nvPr>
        </p:nvSpPr>
        <p:spPr/>
        <p:txBody>
          <a:bodyPr/>
          <a:lstStyle/>
          <a:p>
            <a:pPr marL="320040" lvl="1" indent="-320040">
              <a:spcBef>
                <a:spcPts val="700"/>
              </a:spcBef>
              <a:buClr>
                <a:schemeClr val="accent2"/>
              </a:buClr>
              <a:buSzPct val="60000"/>
              <a:buFont typeface="Wingdings"/>
              <a:buChar char=""/>
            </a:pPr>
            <a:r>
              <a:rPr lang="en-US" sz="2900" dirty="0" smtClean="0"/>
              <a:t>As stated in previous presentations, many commercial properties (such as apartments, retail, offices, etc.) were valued based on an income approach.  Beyond data from the mailers, we have actively gathered (and will continue to gather well beyond this reassessment) information from multiple sources regarding the income being produced by these properties that ended up being factored in to the overall assessments.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15</a:t>
            </a:fld>
            <a:endParaRPr lang="en-US"/>
          </a:p>
        </p:txBody>
      </p:sp>
    </p:spTree>
  </p:cSld>
  <p:clrMapOvr>
    <a:masterClrMapping/>
  </p:clrMapOvr>
  <p:transition>
    <p:wheel spokes="8"/>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Commercial Property Valuation</a:t>
            </a:r>
            <a:endParaRPr lang="en-US" dirty="0"/>
          </a:p>
        </p:txBody>
      </p:sp>
      <p:sp>
        <p:nvSpPr>
          <p:cNvPr id="3" name="Content Placeholder 2"/>
          <p:cNvSpPr>
            <a:spLocks noGrp="1"/>
          </p:cNvSpPr>
          <p:nvPr>
            <p:ph sz="quarter" idx="1"/>
          </p:nvPr>
        </p:nvSpPr>
        <p:spPr/>
        <p:txBody>
          <a:bodyPr>
            <a:normAutofit/>
          </a:bodyPr>
          <a:lstStyle/>
          <a:p>
            <a:pPr marL="320040" lvl="1" indent="-320040">
              <a:spcBef>
                <a:spcPts val="700"/>
              </a:spcBef>
              <a:buClr>
                <a:schemeClr val="accent2"/>
              </a:buClr>
              <a:buSzPct val="60000"/>
              <a:buFont typeface="Wingdings"/>
              <a:buChar char=""/>
            </a:pPr>
            <a:r>
              <a:rPr lang="en-US" sz="2900" dirty="0" smtClean="0"/>
              <a:t>Over the course of this process, we visited and will continue to visit commercial properties to ensure that we have complete and accurate data as of the March 1</a:t>
            </a:r>
            <a:r>
              <a:rPr lang="en-US" sz="2900" baseline="30000" dirty="0" smtClean="0"/>
              <a:t>st</a:t>
            </a:r>
            <a:r>
              <a:rPr lang="en-US" sz="2900" dirty="0" smtClean="0"/>
              <a:t> 2019 taxable status date.  </a:t>
            </a:r>
          </a:p>
          <a:p>
            <a:pPr marL="320040" lvl="1" indent="-320040">
              <a:spcBef>
                <a:spcPts val="700"/>
              </a:spcBef>
              <a:buClr>
                <a:schemeClr val="accent2"/>
              </a:buClr>
              <a:buSzPct val="60000"/>
              <a:buFont typeface="Wingdings"/>
              <a:buChar char=""/>
            </a:pPr>
            <a:r>
              <a:rPr lang="en-US" sz="2900" dirty="0" smtClean="0"/>
              <a:t>This includes any buildings currently under construction, some of which may or may not be completed as of March 1</a:t>
            </a:r>
            <a:r>
              <a:rPr lang="en-US" sz="2900" baseline="30000" dirty="0" smtClean="0"/>
              <a:t>st</a:t>
            </a:r>
            <a:r>
              <a:rPr lang="en-US" sz="2900" dirty="0" smtClean="0"/>
              <a:t>.   </a:t>
            </a:r>
          </a:p>
          <a:p>
            <a:pPr marL="320040" lvl="1" indent="-320040">
              <a:spcBef>
                <a:spcPts val="700"/>
              </a:spcBef>
              <a:buClr>
                <a:schemeClr val="accent2"/>
              </a:buClr>
              <a:buSzPct val="60000"/>
              <a:buFont typeface="Wingdings"/>
              <a:buChar char=""/>
            </a:pPr>
            <a:r>
              <a:rPr lang="en-US" sz="2900" dirty="0" smtClean="0"/>
              <a:t>Anything under construction as of  March 1</a:t>
            </a:r>
            <a:r>
              <a:rPr lang="en-US" sz="2900" baseline="30000" dirty="0" smtClean="0"/>
              <a:t>st</a:t>
            </a:r>
            <a:r>
              <a:rPr lang="en-US" sz="2900" dirty="0" smtClean="0"/>
              <a:t> will get a partial </a:t>
            </a:r>
            <a:r>
              <a:rPr lang="en-US" sz="2900" dirty="0" smtClean="0"/>
              <a:t>assessment for 2019.  </a:t>
            </a:r>
            <a:endParaRPr lang="en-US" sz="2900"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16</a:t>
            </a:fld>
            <a:endParaRPr lang="en-US"/>
          </a:p>
        </p:txBody>
      </p:sp>
    </p:spTree>
  </p:cSld>
  <p:clrMapOvr>
    <a:masterClrMapping/>
  </p:clrMapOvr>
  <p:transition>
    <p:wheel spokes="8"/>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Commercial Property Valuation</a:t>
            </a:r>
            <a:endParaRPr lang="en-US" dirty="0"/>
          </a:p>
        </p:txBody>
      </p:sp>
      <p:sp>
        <p:nvSpPr>
          <p:cNvPr id="3" name="Content Placeholder 2"/>
          <p:cNvSpPr>
            <a:spLocks noGrp="1"/>
          </p:cNvSpPr>
          <p:nvPr>
            <p:ph sz="quarter" idx="1"/>
          </p:nvPr>
        </p:nvSpPr>
        <p:spPr/>
        <p:txBody>
          <a:bodyPr/>
          <a:lstStyle/>
          <a:p>
            <a:pPr marL="320040" lvl="1" indent="-320040">
              <a:spcBef>
                <a:spcPts val="700"/>
              </a:spcBef>
              <a:buClr>
                <a:schemeClr val="accent2"/>
              </a:buClr>
              <a:buSzPct val="60000"/>
              <a:buFont typeface="Wingdings"/>
              <a:buChar char=""/>
            </a:pPr>
            <a:r>
              <a:rPr lang="en-US" sz="2900" dirty="0" smtClean="0"/>
              <a:t>We also refined our methodology in relation to the utility properties in town, in an effort to make sure they are valued realistically.  </a:t>
            </a:r>
          </a:p>
          <a:p>
            <a:pPr marL="320040" lvl="1" indent="-320040">
              <a:spcBef>
                <a:spcPts val="700"/>
              </a:spcBef>
              <a:buClr>
                <a:schemeClr val="accent2"/>
              </a:buClr>
              <a:buSzPct val="60000"/>
              <a:buFont typeface="Wingdings"/>
              <a:buChar char=""/>
            </a:pPr>
            <a:r>
              <a:rPr lang="en-US" sz="2900" dirty="0" smtClean="0"/>
              <a:t>We had the option to take advisory numbers from the State, but we used our own numbers in conjunction with various valuation standards.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17</a:t>
            </a:fld>
            <a:endParaRPr lang="en-US"/>
          </a:p>
        </p:txBody>
      </p:sp>
    </p:spTree>
  </p:cSld>
  <p:clrMapOvr>
    <a:masterClrMapping/>
  </p:clrMapOvr>
  <p:transition>
    <p:wheel spokes="8"/>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Vacant Land Valuation</a:t>
            </a:r>
            <a:endParaRPr lang="en-US" dirty="0"/>
          </a:p>
        </p:txBody>
      </p:sp>
      <p:sp>
        <p:nvSpPr>
          <p:cNvPr id="3" name="Content Placeholder 2"/>
          <p:cNvSpPr>
            <a:spLocks noGrp="1"/>
          </p:cNvSpPr>
          <p:nvPr>
            <p:ph sz="quarter" idx="1"/>
          </p:nvPr>
        </p:nvSpPr>
        <p:spPr/>
        <p:txBody>
          <a:bodyPr>
            <a:normAutofit fontScale="92500"/>
          </a:bodyPr>
          <a:lstStyle/>
          <a:p>
            <a:r>
              <a:rPr lang="en-US" dirty="0" smtClean="0"/>
              <a:t>As stated in previous presentations, vacant land was valued via a sales comparison approach, similar to a house.  This applies to both residential and commercial property.</a:t>
            </a:r>
          </a:p>
          <a:p>
            <a:r>
              <a:rPr lang="en-US" dirty="0" smtClean="0"/>
              <a:t>The exception to this were so called  “amenity” lots, which are generally fractional parcels (less than ½ acre) adjacent to a home or commercial business where only a small value applies to the owner.  These have assessments, of course, but are generally adjusted lower than stand alone vacant parcels.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18</a:t>
            </a:fld>
            <a:endParaRPr lang="en-US"/>
          </a:p>
        </p:txBody>
      </p:sp>
    </p:spTree>
  </p:cSld>
  <p:clrMapOvr>
    <a:masterClrMapping/>
  </p:clrMapOvr>
  <p:transition>
    <p:wheel spokes="8"/>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Farm Valuation</a:t>
            </a:r>
            <a:endParaRPr lang="en-US" dirty="0"/>
          </a:p>
        </p:txBody>
      </p:sp>
      <p:sp>
        <p:nvSpPr>
          <p:cNvPr id="3" name="Content Placeholder 2"/>
          <p:cNvSpPr>
            <a:spLocks noGrp="1"/>
          </p:cNvSpPr>
          <p:nvPr>
            <p:ph sz="quarter" idx="1"/>
          </p:nvPr>
        </p:nvSpPr>
        <p:spPr/>
        <p:txBody>
          <a:bodyPr/>
          <a:lstStyle/>
          <a:p>
            <a:pPr marL="320040" lvl="1" indent="-320040">
              <a:spcBef>
                <a:spcPts val="700"/>
              </a:spcBef>
              <a:buClr>
                <a:schemeClr val="accent2"/>
              </a:buClr>
              <a:buSzPct val="60000"/>
              <a:buFont typeface="Wingdings"/>
              <a:buChar char=""/>
            </a:pPr>
            <a:r>
              <a:rPr lang="en-US" sz="2900" dirty="0" smtClean="0"/>
              <a:t>We have looked at </a:t>
            </a:r>
            <a:r>
              <a:rPr lang="en-US" sz="2900" dirty="0" smtClean="0"/>
              <a:t>each farm </a:t>
            </a:r>
            <a:r>
              <a:rPr lang="en-US" sz="2900" dirty="0" smtClean="0"/>
              <a:t>individually since </a:t>
            </a:r>
            <a:r>
              <a:rPr lang="en-US" sz="2900" dirty="0" smtClean="0"/>
              <a:t>each has a </a:t>
            </a:r>
            <a:r>
              <a:rPr lang="en-US" sz="2900" dirty="0" smtClean="0"/>
              <a:t>different </a:t>
            </a:r>
            <a:r>
              <a:rPr lang="en-US" sz="2900" dirty="0" smtClean="0"/>
              <a:t>set of buildings</a:t>
            </a:r>
            <a:r>
              <a:rPr lang="en-US" sz="2900" dirty="0" smtClean="0"/>
              <a:t>, uses, etc.  </a:t>
            </a:r>
          </a:p>
          <a:p>
            <a:pPr marL="320040" lvl="1" indent="-320040">
              <a:spcBef>
                <a:spcPts val="700"/>
              </a:spcBef>
              <a:buClr>
                <a:schemeClr val="accent2"/>
              </a:buClr>
              <a:buSzPct val="60000"/>
              <a:buFont typeface="Wingdings"/>
              <a:buChar char=""/>
            </a:pPr>
            <a:r>
              <a:rPr lang="en-US" sz="2900" dirty="0" smtClean="0"/>
              <a:t>Some</a:t>
            </a:r>
            <a:r>
              <a:rPr lang="en-US" sz="2900" dirty="0" smtClean="0"/>
              <a:t> </a:t>
            </a:r>
            <a:r>
              <a:rPr lang="en-US" sz="2900" dirty="0" smtClean="0"/>
              <a:t>factors involved in valuation are in part similar to residential properties. </a:t>
            </a:r>
          </a:p>
          <a:p>
            <a:pPr marL="320040" lvl="1" indent="-320040">
              <a:spcBef>
                <a:spcPts val="700"/>
              </a:spcBef>
              <a:buClr>
                <a:schemeClr val="accent2"/>
              </a:buClr>
              <a:buSzPct val="60000"/>
              <a:buFont typeface="Wingdings"/>
              <a:buChar char=""/>
            </a:pPr>
            <a:r>
              <a:rPr lang="en-US" sz="2900" dirty="0" smtClean="0"/>
              <a:t> The homestead portion of the property is treated in a similar manner as residential properties.  </a:t>
            </a:r>
          </a:p>
          <a:p>
            <a:pPr marL="320040" lvl="1" indent="-320040">
              <a:spcBef>
                <a:spcPts val="700"/>
              </a:spcBef>
              <a:buClr>
                <a:schemeClr val="accent2"/>
              </a:buClr>
              <a:buSzPct val="60000"/>
              <a:buFont typeface="Wingdings"/>
              <a:buChar char=""/>
            </a:pPr>
            <a:r>
              <a:rPr lang="en-US" sz="2900" dirty="0" smtClean="0"/>
              <a:t>The land value </a:t>
            </a:r>
            <a:r>
              <a:rPr lang="en-US" sz="2900" dirty="0" smtClean="0"/>
              <a:t>takes </a:t>
            </a:r>
            <a:r>
              <a:rPr lang="en-US" sz="2900" dirty="0" smtClean="0"/>
              <a:t>into consideration use and agricultural values provided by the State of New York for exemption purposes.   </a:t>
            </a:r>
          </a:p>
          <a:p>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DFB1A99E-31B0-433F-BD1E-EC62A1570100}" type="slidenum">
              <a:rPr lang="en-US" smtClean="0"/>
              <a:pPr/>
              <a:t>19</a:t>
            </a:fld>
            <a:endParaRPr lang="en-US"/>
          </a:p>
        </p:txBody>
      </p:sp>
    </p:spTree>
  </p:cSld>
  <p:clrMapOvr>
    <a:masterClrMapping/>
  </p:clrMapOvr>
  <p:transition>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
          </p:nvPr>
        </p:nvSpPr>
        <p:spPr>
          <a:xfrm>
            <a:off x="457200" y="1600200"/>
            <a:ext cx="8077200" cy="5257800"/>
          </a:xfrm>
        </p:spPr>
        <p:txBody>
          <a:bodyPr>
            <a:normAutofit/>
          </a:bodyPr>
          <a:lstStyle/>
          <a:p>
            <a:pPr lvl="0"/>
            <a:r>
              <a:rPr lang="en-US" dirty="0" smtClean="0"/>
              <a:t>The purpose of this project is to put all properties on an even footing.  </a:t>
            </a:r>
          </a:p>
          <a:p>
            <a:pPr lvl="0"/>
            <a:r>
              <a:rPr lang="en-US" dirty="0" smtClean="0"/>
              <a:t>The last revaluation was done in 2005, and since then, inequity has occurred, as different properties have appreciated/depreciated in value at different rates since.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2</a:t>
            </a:fld>
            <a:endParaRPr lang="en-US"/>
          </a:p>
        </p:txBody>
      </p:sp>
    </p:spTree>
  </p:cSld>
  <p:clrMapOvr>
    <a:masterClrMapping/>
  </p:clrMapOvr>
  <p:transition>
    <p:wheel spokes="8"/>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sz="quarter" idx="1"/>
          </p:nvPr>
        </p:nvSpPr>
        <p:spPr/>
        <p:txBody>
          <a:bodyPr/>
          <a:lstStyle/>
          <a:p>
            <a:r>
              <a:rPr lang="en-US" dirty="0" smtClean="0"/>
              <a:t>Per state regulations, the “valuation date” for the 2019 assessment roll is July 1, 2018. This means that the sales used for the reassessment were locked on around this date. However some later sales were used in an effort to better profile the town.</a:t>
            </a:r>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20</a:t>
            </a:fld>
            <a:endParaRPr lang="en-US"/>
          </a:p>
        </p:txBody>
      </p:sp>
    </p:spTree>
  </p:cSld>
  <p:clrMapOvr>
    <a:masterClrMapping/>
  </p:clrMapOvr>
  <p:transition>
    <p:wheel spokes="8"/>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sz="quarter" idx="1"/>
          </p:nvPr>
        </p:nvSpPr>
        <p:spPr/>
        <p:txBody>
          <a:bodyPr/>
          <a:lstStyle/>
          <a:p>
            <a:r>
              <a:rPr lang="en-US" dirty="0" smtClean="0"/>
              <a:t>We have completed the modeling for all parcels in the town.</a:t>
            </a:r>
          </a:p>
          <a:p>
            <a:r>
              <a:rPr lang="en-US" dirty="0" smtClean="0"/>
              <a:t>Currently, we are </a:t>
            </a:r>
            <a:r>
              <a:rPr lang="en-US" dirty="0" smtClean="0"/>
              <a:t>finishing the </a:t>
            </a:r>
            <a:r>
              <a:rPr lang="en-US" dirty="0" smtClean="0"/>
              <a:t>“smoothing” of properties (a process needed to reconcile statistically derived values on a mass basis), before sending out tentative assessment letters (otherwise known as impact notices) to all property owners sometime in the middle to end of February.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21</a:t>
            </a:fld>
            <a:endParaRPr lang="en-US"/>
          </a:p>
        </p:txBody>
      </p:sp>
    </p:spTree>
  </p:cSld>
  <p:clrMapOvr>
    <a:masterClrMapping/>
  </p:clrMapOvr>
  <p:transition>
    <p:wheel spokes="8"/>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sz="quarter" idx="1"/>
          </p:nvPr>
        </p:nvSpPr>
        <p:spPr/>
        <p:txBody>
          <a:bodyPr/>
          <a:lstStyle/>
          <a:p>
            <a:r>
              <a:rPr lang="en-US" dirty="0" smtClean="0"/>
              <a:t>These numbers will be preliminary, and will be subject to change based on continued data gathering, property owner meetings, and changes to the property taking place </a:t>
            </a:r>
            <a:r>
              <a:rPr lang="en-US" dirty="0" smtClean="0"/>
              <a:t>just </a:t>
            </a:r>
            <a:r>
              <a:rPr lang="en-US" dirty="0" smtClean="0"/>
              <a:t>prior </a:t>
            </a:r>
            <a:r>
              <a:rPr lang="en-US" dirty="0" smtClean="0"/>
              <a:t>to the March 1st 2019 “taxable status date.”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22</a:t>
            </a:fld>
            <a:endParaRPr lang="en-US"/>
          </a:p>
        </p:txBody>
      </p:sp>
    </p:spTree>
  </p:cSld>
  <p:clrMapOvr>
    <a:masterClrMapping/>
  </p:clrMapOvr>
  <p:transition>
    <p:wheel spokes="8"/>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sz="quarter" idx="1"/>
          </p:nvPr>
        </p:nvSpPr>
        <p:spPr/>
        <p:txBody>
          <a:bodyPr>
            <a:normAutofit fontScale="92500"/>
          </a:bodyPr>
          <a:lstStyle/>
          <a:p>
            <a:r>
              <a:rPr lang="en-US" dirty="0" smtClean="0"/>
              <a:t>After the tentative assessment letters (impact notices) are received, property owners who </a:t>
            </a:r>
            <a:r>
              <a:rPr lang="en-US" u="sng" dirty="0" smtClean="0"/>
              <a:t>DISAGREE</a:t>
            </a:r>
            <a:r>
              <a:rPr lang="en-US" b="1" dirty="0" smtClean="0"/>
              <a:t> </a:t>
            </a:r>
            <a:r>
              <a:rPr lang="en-US" dirty="0" smtClean="0"/>
              <a:t>with their assessments will be able to set up informal meetings with the assessor/assessor’s staff/consultants to provide us with information as to the reasons for said disagreement.  This is no different than in past years.  </a:t>
            </a:r>
          </a:p>
          <a:p>
            <a:r>
              <a:rPr lang="en-US" dirty="0" smtClean="0"/>
              <a:t>More information on this will be made available via notifications </a:t>
            </a:r>
            <a:r>
              <a:rPr lang="en-US" dirty="0" smtClean="0"/>
              <a:t>on </a:t>
            </a:r>
            <a:r>
              <a:rPr lang="en-US" dirty="0" smtClean="0"/>
              <a:t>the town’s </a:t>
            </a:r>
            <a:r>
              <a:rPr lang="en-US" dirty="0" smtClean="0"/>
              <a:t>website. The </a:t>
            </a:r>
            <a:r>
              <a:rPr lang="en-US" dirty="0" smtClean="0"/>
              <a:t>informal hearings themselves will take place in the month of March and if necessary, early April.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23</a:t>
            </a:fld>
            <a:endParaRPr lang="en-US"/>
          </a:p>
        </p:txBody>
      </p:sp>
    </p:spTree>
  </p:cSld>
  <p:clrMapOvr>
    <a:masterClrMapping/>
  </p:clrMapOvr>
  <p:transition>
    <p:wheel spokes="8"/>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sz="quarter" idx="1"/>
          </p:nvPr>
        </p:nvSpPr>
        <p:spPr/>
        <p:txBody>
          <a:bodyPr/>
          <a:lstStyle/>
          <a:p>
            <a:pPr marL="320040" lvl="1" indent="-320040">
              <a:spcBef>
                <a:spcPts val="700"/>
              </a:spcBef>
              <a:buClr>
                <a:schemeClr val="accent2"/>
              </a:buClr>
              <a:buSzPct val="60000"/>
              <a:buFont typeface="Wingdings"/>
              <a:buChar char=""/>
            </a:pPr>
            <a:r>
              <a:rPr lang="en-US" sz="2900" dirty="0" smtClean="0"/>
              <a:t>On May 1</a:t>
            </a:r>
            <a:r>
              <a:rPr lang="en-US" sz="2900" baseline="30000" dirty="0" smtClean="0"/>
              <a:t>st</a:t>
            </a:r>
            <a:r>
              <a:rPr lang="en-US" sz="2900" dirty="0" smtClean="0"/>
              <a:t>, the Town of Guilderland will release and publish the tentative assessment roll.  </a:t>
            </a:r>
          </a:p>
          <a:p>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DFB1A99E-31B0-433F-BD1E-EC62A1570100}" type="slidenum">
              <a:rPr lang="en-US" smtClean="0"/>
              <a:pPr/>
              <a:t>24</a:t>
            </a:fld>
            <a:endParaRPr lang="en-US"/>
          </a:p>
        </p:txBody>
      </p:sp>
    </p:spTree>
  </p:cSld>
  <p:clrMapOvr>
    <a:masterClrMapping/>
  </p:clrMapOvr>
  <p:transition>
    <p:wheel spokes="8"/>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sz="quarter" idx="1"/>
          </p:nvPr>
        </p:nvSpPr>
        <p:spPr>
          <a:xfrm>
            <a:off x="0" y="1600200"/>
            <a:ext cx="9144000" cy="5257800"/>
          </a:xfrm>
        </p:spPr>
        <p:txBody>
          <a:bodyPr>
            <a:normAutofit fontScale="92500" lnSpcReduction="10000"/>
          </a:bodyPr>
          <a:lstStyle/>
          <a:p>
            <a:pPr marL="320040" lvl="1" indent="-320040">
              <a:spcBef>
                <a:spcPts val="700"/>
              </a:spcBef>
              <a:buClr>
                <a:schemeClr val="accent2"/>
              </a:buClr>
              <a:buSzPct val="60000"/>
              <a:buFont typeface="Wingdings"/>
              <a:buChar char=""/>
            </a:pPr>
            <a:r>
              <a:rPr lang="en-US" sz="2400" dirty="0" smtClean="0"/>
              <a:t>Grievance Day is officially May 28</a:t>
            </a:r>
            <a:r>
              <a:rPr lang="en-US" sz="2400" baseline="30000" dirty="0" smtClean="0"/>
              <a:t>th</a:t>
            </a:r>
            <a:r>
              <a:rPr lang="en-US" sz="2400" dirty="0" smtClean="0"/>
              <a:t>, 2019.  </a:t>
            </a:r>
            <a:r>
              <a:rPr lang="en-US" sz="2400" b="1" dirty="0" smtClean="0"/>
              <a:t>All grievance forms will need to be completed, signed, and submitted by the end of grievance day.</a:t>
            </a:r>
            <a:r>
              <a:rPr lang="en-US" sz="2400" dirty="0" smtClean="0"/>
              <a:t>  Usually, that is 8pm on grievance day.  </a:t>
            </a:r>
          </a:p>
          <a:p>
            <a:pPr marL="320040" lvl="1" indent="-320040">
              <a:spcBef>
                <a:spcPts val="700"/>
              </a:spcBef>
              <a:buClr>
                <a:schemeClr val="accent2"/>
              </a:buClr>
              <a:buSzPct val="60000"/>
              <a:buFont typeface="Wingdings"/>
              <a:buChar char=""/>
            </a:pPr>
            <a:r>
              <a:rPr lang="en-US" sz="2400" dirty="0" smtClean="0"/>
              <a:t>We will have additional hearings on May 29</a:t>
            </a:r>
            <a:r>
              <a:rPr lang="en-US" sz="2400" baseline="30000" dirty="0" smtClean="0"/>
              <a:t>th</a:t>
            </a:r>
            <a:r>
              <a:rPr lang="en-US" sz="2400" dirty="0" smtClean="0"/>
              <a:t>.  </a:t>
            </a:r>
            <a:r>
              <a:rPr lang="en-US" sz="2400" b="1" dirty="0" smtClean="0"/>
              <a:t>Forms still need to be submitted by May 28</a:t>
            </a:r>
            <a:r>
              <a:rPr lang="en-US" sz="2400" b="1" baseline="30000" dirty="0" smtClean="0"/>
              <a:t>th</a:t>
            </a:r>
            <a:r>
              <a:rPr lang="en-US" sz="2400" b="1" dirty="0" smtClean="0"/>
              <a:t>.</a:t>
            </a:r>
            <a:r>
              <a:rPr lang="en-US" sz="2400" dirty="0" smtClean="0"/>
              <a:t>  We will set up appointments for those that submit the application earlier than May 28</a:t>
            </a:r>
            <a:r>
              <a:rPr lang="en-US" sz="2400" baseline="30000" dirty="0" smtClean="0"/>
              <a:t>th</a:t>
            </a:r>
            <a:r>
              <a:rPr lang="en-US" sz="2400" dirty="0" smtClean="0"/>
              <a:t>.  </a:t>
            </a:r>
          </a:p>
          <a:p>
            <a:pPr marL="320040" lvl="1" indent="-320040">
              <a:spcBef>
                <a:spcPts val="700"/>
              </a:spcBef>
              <a:buClr>
                <a:schemeClr val="accent2"/>
              </a:buClr>
              <a:buSzPct val="60000"/>
              <a:buFont typeface="Wingdings"/>
              <a:buChar char=""/>
            </a:pPr>
            <a:r>
              <a:rPr lang="en-US" sz="2400" dirty="0" smtClean="0"/>
              <a:t>Those who turn in forms on the 28</a:t>
            </a:r>
            <a:r>
              <a:rPr lang="en-US" sz="2400" baseline="30000" dirty="0" smtClean="0"/>
              <a:t>th</a:t>
            </a:r>
            <a:r>
              <a:rPr lang="en-US" sz="2400" dirty="0" smtClean="0"/>
              <a:t> will either need to wait for completion of appointments, or if possible, schedule an appointment sometime during the next day.  </a:t>
            </a:r>
          </a:p>
          <a:p>
            <a:pPr marL="320040" lvl="1" indent="-320040">
              <a:spcBef>
                <a:spcPts val="700"/>
              </a:spcBef>
              <a:buClr>
                <a:schemeClr val="accent2"/>
              </a:buClr>
              <a:buSzPct val="60000"/>
              <a:buFont typeface="Wingdings"/>
              <a:buChar char=""/>
            </a:pPr>
            <a:r>
              <a:rPr lang="en-US" sz="2400" dirty="0" smtClean="0"/>
              <a:t>Property owners do </a:t>
            </a:r>
            <a:r>
              <a:rPr lang="en-US" sz="2400" b="1" dirty="0" smtClean="0"/>
              <a:t>NOT</a:t>
            </a:r>
            <a:r>
              <a:rPr lang="en-US" sz="2400" dirty="0" smtClean="0"/>
              <a:t> need to attend a hearing.  The Board of Assessment Review will look at all </a:t>
            </a:r>
            <a:r>
              <a:rPr lang="en-US" sz="2400" dirty="0" smtClean="0"/>
              <a:t>grievances </a:t>
            </a:r>
            <a:r>
              <a:rPr lang="en-US" sz="2400" dirty="0" smtClean="0"/>
              <a:t>in the same manner, regardless of whether a property owner speaks in front of them.  </a:t>
            </a:r>
          </a:p>
          <a:p>
            <a:pPr marL="320040" lvl="1" indent="-320040">
              <a:spcBef>
                <a:spcPts val="700"/>
              </a:spcBef>
              <a:buClr>
                <a:schemeClr val="accent2"/>
              </a:buClr>
              <a:buSzPct val="60000"/>
              <a:buFont typeface="Wingdings"/>
              <a:buChar char=""/>
            </a:pPr>
            <a:r>
              <a:rPr lang="en-US" sz="2400" b="1" dirty="0" smtClean="0"/>
              <a:t>Electronic and faxed applications for assessment reductions are NOT accepted.   </a:t>
            </a:r>
            <a:r>
              <a:rPr lang="en-US" sz="2400" dirty="0" smtClean="0"/>
              <a:t>Mailed forms must be in the Board of Assessment Review’s hands on Grievance Day (once again,  May 28</a:t>
            </a:r>
            <a:r>
              <a:rPr lang="en-US" sz="2400" baseline="30000" dirty="0" smtClean="0"/>
              <a:t>th</a:t>
            </a:r>
            <a:r>
              <a:rPr lang="en-US" sz="2400" dirty="0" smtClean="0"/>
              <a:t> 2019).  </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25</a:t>
            </a:fld>
            <a:endParaRPr lang="en-US"/>
          </a:p>
        </p:txBody>
      </p:sp>
    </p:spTree>
  </p:cSld>
  <p:clrMapOvr>
    <a:masterClrMapping/>
  </p:clrMapOvr>
  <p:transition>
    <p:wheel spokes="8"/>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DFB1A99E-31B0-433F-BD1E-EC62A1570100}" type="slidenum">
              <a:rPr lang="en-US" smtClean="0"/>
              <a:pPr/>
              <a:t>26</a:t>
            </a:fld>
            <a:endParaRPr lang="en-US"/>
          </a:p>
        </p:txBody>
      </p:sp>
      <p:sp>
        <p:nvSpPr>
          <p:cNvPr id="4" name="Content Placeholder 3"/>
          <p:cNvSpPr>
            <a:spLocks noGrp="1"/>
          </p:cNvSpPr>
          <p:nvPr>
            <p:ph sz="quarter" idx="1"/>
          </p:nvPr>
        </p:nvSpPr>
        <p:spPr/>
        <p:txBody>
          <a:bodyPr>
            <a:normAutofit/>
          </a:bodyPr>
          <a:lstStyle/>
          <a:p>
            <a:r>
              <a:rPr lang="en-US" dirty="0" smtClean="0"/>
              <a:t>Given the previous equalization rates and residential ratios, the average commercial assessment is increasing between 40-50% </a:t>
            </a:r>
            <a:r>
              <a:rPr lang="en-US" dirty="0" smtClean="0"/>
              <a:t>(this </a:t>
            </a:r>
            <a:r>
              <a:rPr lang="en-US" dirty="0" smtClean="0"/>
              <a:t>is </a:t>
            </a:r>
            <a:r>
              <a:rPr lang="en-US" dirty="0" smtClean="0"/>
              <a:t>an average</a:t>
            </a:r>
            <a:r>
              <a:rPr lang="en-US" dirty="0" smtClean="0"/>
              <a:t>) while the </a:t>
            </a:r>
            <a:r>
              <a:rPr lang="en-US" dirty="0" smtClean="0"/>
              <a:t>residential </a:t>
            </a:r>
            <a:r>
              <a:rPr lang="en-US" dirty="0" smtClean="0"/>
              <a:t>is increasing between </a:t>
            </a:r>
            <a:r>
              <a:rPr lang="en-US" dirty="0" smtClean="0"/>
              <a:t>30-40% on average. </a:t>
            </a:r>
            <a:endParaRPr lang="en-US" dirty="0" smtClean="0"/>
          </a:p>
          <a:p>
            <a:r>
              <a:rPr lang="en-US" dirty="0" smtClean="0"/>
              <a:t>The values in </a:t>
            </a:r>
            <a:r>
              <a:rPr lang="en-US" dirty="0" smtClean="0"/>
              <a:t>Guilderland </a:t>
            </a:r>
            <a:r>
              <a:rPr lang="en-US" dirty="0" smtClean="0"/>
              <a:t>needs to increase </a:t>
            </a:r>
            <a:r>
              <a:rPr lang="en-US" dirty="0" smtClean="0"/>
              <a:t>3</a:t>
            </a:r>
            <a:r>
              <a:rPr lang="en-US" dirty="0" smtClean="0"/>
              <a:t>6.6% </a:t>
            </a:r>
            <a:r>
              <a:rPr lang="en-US" dirty="0" smtClean="0"/>
              <a:t>in order to achieve the 100% equalization rate goal.</a:t>
            </a:r>
            <a:endParaRPr lang="en-US" dirty="0"/>
          </a:p>
        </p:txBody>
      </p:sp>
    </p:spTree>
  </p:cSld>
  <p:clrMapOvr>
    <a:masterClrMapping/>
  </p:clrMapOvr>
  <p:transition>
    <p:wheel spokes="8"/>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
          </p:nvPr>
        </p:nvSpPr>
        <p:spPr/>
        <p:txBody>
          <a:bodyPr>
            <a:normAutofit fontScale="92500" lnSpcReduction="20000"/>
          </a:bodyPr>
          <a:lstStyle/>
          <a:p>
            <a:pPr lvl="0"/>
            <a:r>
              <a:rPr lang="en-US" dirty="0" smtClean="0"/>
              <a:t>After this process is over, we will be valuing properties at 100% of value, a.k.a. full market value.  We expect the equalization rate to be 100% as a result of this project.  </a:t>
            </a:r>
          </a:p>
          <a:p>
            <a:r>
              <a:rPr lang="en-US" dirty="0" smtClean="0"/>
              <a:t>This will help property owners in the town to have a better understanding of their property values and how they relate to their taxes.</a:t>
            </a:r>
          </a:p>
          <a:p>
            <a:r>
              <a:rPr lang="en-US" dirty="0" smtClean="0"/>
              <a:t>The goal is to have a few years of a 100% equalization rate, taking the state’s calculations out of the equation.</a:t>
            </a:r>
          </a:p>
          <a:p>
            <a:r>
              <a:rPr lang="en-US" dirty="0" smtClean="0"/>
              <a:t>Ultimately, future equalization rates will depend on real estate market moves.</a:t>
            </a:r>
          </a:p>
          <a:p>
            <a:endParaRPr lang="en-US" dirty="0" smtClean="0"/>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3</a:t>
            </a:fld>
            <a:endParaRPr lang="en-US"/>
          </a:p>
        </p:txBody>
      </p:sp>
    </p:spTree>
  </p:cSld>
  <p:clrMapOvr>
    <a:masterClrMapping/>
  </p:clrMapOvr>
  <p:transition>
    <p:wheel spokes="8"/>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
          </p:nvPr>
        </p:nvSpPr>
        <p:spPr/>
        <p:txBody>
          <a:bodyPr>
            <a:normAutofit/>
          </a:bodyPr>
          <a:lstStyle/>
          <a:p>
            <a:r>
              <a:rPr lang="en-US" dirty="0" smtClean="0"/>
              <a:t>It is imperative that everyone understands that the purpose of this reassessment is NOT to help the taxable jurisdictions (school district, town, county, special districts) to raise their budgets. </a:t>
            </a:r>
          </a:p>
          <a:p>
            <a:r>
              <a:rPr lang="en-US" dirty="0" smtClean="0"/>
              <a:t>The purpose of this is to make sure everyone is paying their fair share, and that properties, to the best of our ability, are neither undervalued, nor overvalued.</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4</a:t>
            </a:fld>
            <a:endParaRPr lang="en-US"/>
          </a:p>
        </p:txBody>
      </p:sp>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Mailer Responses</a:t>
            </a:r>
            <a:endParaRPr lang="en-US" dirty="0"/>
          </a:p>
        </p:txBody>
      </p:sp>
      <p:sp>
        <p:nvSpPr>
          <p:cNvPr id="3" name="Content Placeholder 2"/>
          <p:cNvSpPr>
            <a:spLocks noGrp="1"/>
          </p:cNvSpPr>
          <p:nvPr>
            <p:ph sz="quarter" idx="1"/>
          </p:nvPr>
        </p:nvSpPr>
        <p:spPr/>
        <p:txBody>
          <a:bodyPr>
            <a:normAutofit/>
          </a:bodyPr>
          <a:lstStyle/>
          <a:p>
            <a:r>
              <a:rPr lang="en-US" dirty="0" smtClean="0"/>
              <a:t>Thank you to everyone who sent back their data mailer!</a:t>
            </a:r>
          </a:p>
          <a:p>
            <a:r>
              <a:rPr lang="en-US" dirty="0" smtClean="0"/>
              <a:t>Approximately 60% of homeowners </a:t>
            </a:r>
            <a:r>
              <a:rPr lang="en-US" dirty="0" smtClean="0"/>
              <a:t>50% of the </a:t>
            </a:r>
            <a:r>
              <a:rPr lang="en-US" dirty="0" smtClean="0"/>
              <a:t>farm owners </a:t>
            </a:r>
            <a:r>
              <a:rPr lang="en-US" dirty="0" smtClean="0"/>
              <a:t>and </a:t>
            </a:r>
            <a:r>
              <a:rPr lang="en-US" dirty="0" smtClean="0"/>
              <a:t>30% of commercial property owners sent back their responses.</a:t>
            </a:r>
          </a:p>
          <a:p>
            <a:r>
              <a:rPr lang="en-US" dirty="0" smtClean="0"/>
              <a:t>These </a:t>
            </a:r>
            <a:r>
              <a:rPr lang="en-US" dirty="0" smtClean="0"/>
              <a:t>incredible percentages </a:t>
            </a:r>
            <a:r>
              <a:rPr lang="en-US" dirty="0" smtClean="0"/>
              <a:t>have helped </a:t>
            </a:r>
            <a:r>
              <a:rPr lang="en-US" dirty="0" smtClean="0"/>
              <a:t>us compile the best possible sales and inventory data.</a:t>
            </a:r>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5</a:t>
            </a:fld>
            <a:endParaRPr lang="en-US"/>
          </a:p>
        </p:txBody>
      </p:sp>
    </p:spTree>
  </p:cSld>
  <p:clrMapOvr>
    <a:masterClrMapping/>
  </p:clrMapOvr>
  <p:transition>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Mailer Responses</a:t>
            </a:r>
            <a:endParaRPr lang="en-US" dirty="0"/>
          </a:p>
        </p:txBody>
      </p:sp>
      <p:sp>
        <p:nvSpPr>
          <p:cNvPr id="3" name="Content Placeholder 2"/>
          <p:cNvSpPr>
            <a:spLocks noGrp="1"/>
          </p:cNvSpPr>
          <p:nvPr>
            <p:ph sz="quarter" idx="1"/>
          </p:nvPr>
        </p:nvSpPr>
        <p:spPr/>
        <p:txBody>
          <a:bodyPr>
            <a:normAutofit/>
          </a:bodyPr>
          <a:lstStyle/>
          <a:p>
            <a:pPr lvl="0"/>
            <a:r>
              <a:rPr lang="en-US" dirty="0" smtClean="0"/>
              <a:t>We have processed all data changes received from property owners. </a:t>
            </a:r>
          </a:p>
          <a:p>
            <a:pPr lvl="0"/>
            <a:r>
              <a:rPr lang="en-US" dirty="0" smtClean="0"/>
              <a:t>Some were easy enough to confirm (removed pools, added sheds, etc.), and some took a bit of time and communication to </a:t>
            </a:r>
            <a:r>
              <a:rPr lang="en-US" dirty="0" smtClean="0"/>
              <a:t>do (</a:t>
            </a:r>
            <a:r>
              <a:rPr lang="en-US" dirty="0" smtClean="0"/>
              <a:t>interior changes, changes of use, etc.) </a:t>
            </a:r>
          </a:p>
          <a:p>
            <a:pPr lvl="0"/>
            <a:r>
              <a:rPr lang="en-US" dirty="0" smtClean="0"/>
              <a:t>All relevant changes to property inventories were processed, and updated data was used for the 2019 assessment roll.</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6</a:t>
            </a:fld>
            <a:endParaRPr lang="en-US"/>
          </a:p>
        </p:txBody>
      </p:sp>
    </p:spTree>
  </p:cSld>
  <p:clrMapOvr>
    <a:masterClrMapping/>
  </p:clrMapOvr>
  <p:transition>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Residential Property Valuation</a:t>
            </a:r>
            <a:endParaRPr lang="en-US" dirty="0"/>
          </a:p>
        </p:txBody>
      </p:sp>
      <p:sp>
        <p:nvSpPr>
          <p:cNvPr id="3" name="Content Placeholder 2"/>
          <p:cNvSpPr>
            <a:spLocks noGrp="1"/>
          </p:cNvSpPr>
          <p:nvPr>
            <p:ph sz="quarter" idx="1"/>
          </p:nvPr>
        </p:nvSpPr>
        <p:spPr/>
        <p:txBody>
          <a:bodyPr>
            <a:normAutofit/>
          </a:bodyPr>
          <a:lstStyle/>
          <a:p>
            <a:pPr lvl="0"/>
            <a:r>
              <a:rPr lang="en-US" dirty="0" smtClean="0"/>
              <a:t>To recap, residential properties were valued via a sales comparison approach, with only a few exceptions.  </a:t>
            </a:r>
          </a:p>
          <a:p>
            <a:pPr lvl="0"/>
            <a:r>
              <a:rPr lang="en-US" dirty="0" smtClean="0"/>
              <a:t>We used sales that took place from approximately January 2014 through July 2018 though some later sales were considered as well.  </a:t>
            </a:r>
          </a:p>
          <a:p>
            <a:pPr lvl="0"/>
            <a:r>
              <a:rPr lang="en-US" dirty="0" smtClean="0"/>
              <a:t>We used approximately 1,840 sales, and a full list of these sales will be provided.  </a:t>
            </a:r>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7</a:t>
            </a:fld>
            <a:endParaRPr lang="en-US"/>
          </a:p>
        </p:txBody>
      </p:sp>
    </p:spTree>
  </p:cSld>
  <p:clrMapOvr>
    <a:masterClrMapping/>
  </p:clrMapOvr>
  <p:transition>
    <p:wheel spokes="8"/>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Residential Property Valuation</a:t>
            </a:r>
            <a:endParaRPr lang="en-US" dirty="0"/>
          </a:p>
        </p:txBody>
      </p:sp>
      <p:sp>
        <p:nvSpPr>
          <p:cNvPr id="3" name="Content Placeholder 2"/>
          <p:cNvSpPr>
            <a:spLocks noGrp="1"/>
          </p:cNvSpPr>
          <p:nvPr>
            <p:ph sz="quarter" idx="1"/>
          </p:nvPr>
        </p:nvSpPr>
        <p:spPr/>
        <p:txBody>
          <a:bodyPr>
            <a:normAutofit/>
          </a:bodyPr>
          <a:lstStyle/>
          <a:p>
            <a:pPr lvl="0"/>
            <a:r>
              <a:rPr lang="en-US" dirty="0" smtClean="0"/>
              <a:t>Per New York State regulations, older sales were “trended” based on numbers provided by the Office of Real Property Tax Services (ORPTS).</a:t>
            </a:r>
          </a:p>
          <a:p>
            <a:pPr lvl="0"/>
            <a:r>
              <a:rPr lang="en-US" dirty="0" smtClean="0"/>
              <a:t>Each year, ORPTS provides every town and city in New York State with residential trends (as well as commercial and utility) based on a year over year comparison of the arms length sales that took place. </a:t>
            </a:r>
          </a:p>
          <a:p>
            <a:pPr lvl="0"/>
            <a:r>
              <a:rPr lang="en-US" dirty="0" smtClean="0"/>
              <a:t>We are required to use these trends as a time adjustment to the sale prices for each year.  </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8</a:t>
            </a:fld>
            <a:endParaRPr lang="en-US"/>
          </a:p>
        </p:txBody>
      </p:sp>
    </p:spTree>
  </p:cSld>
  <p:clrMapOvr>
    <a:masterClrMapping/>
  </p:clrMapOvr>
  <p:transition>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Residential Property Valuation</a:t>
            </a:r>
            <a:endParaRPr lang="en-US" dirty="0"/>
          </a:p>
        </p:txBody>
      </p:sp>
      <p:sp>
        <p:nvSpPr>
          <p:cNvPr id="3" name="Content Placeholder 2"/>
          <p:cNvSpPr>
            <a:spLocks noGrp="1"/>
          </p:cNvSpPr>
          <p:nvPr>
            <p:ph sz="quarter" idx="1"/>
          </p:nvPr>
        </p:nvSpPr>
        <p:spPr/>
        <p:txBody>
          <a:bodyPr>
            <a:normAutofit lnSpcReduction="10000"/>
          </a:bodyPr>
          <a:lstStyle/>
          <a:p>
            <a:pPr lvl="0"/>
            <a:r>
              <a:rPr lang="en-US" dirty="0" smtClean="0"/>
              <a:t>To recap previous presentations, we used objective variables to value your property. </a:t>
            </a:r>
          </a:p>
          <a:p>
            <a:pPr lvl="0"/>
            <a:r>
              <a:rPr lang="en-US" dirty="0" smtClean="0"/>
              <a:t>Objective variables, by definition, are things that can be easily confirmed and are not subject to interpretation. Examples include building style, school district, square footage, bathroom count, acreage, etc. </a:t>
            </a:r>
          </a:p>
          <a:p>
            <a:pPr lvl="0"/>
            <a:r>
              <a:rPr lang="en-US" dirty="0" smtClean="0"/>
              <a:t>Subjective variables, that by definition are subject to opinion, were generally not used. Examples include condition, grade, and curb appeal.</a:t>
            </a: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FB1A99E-31B0-433F-BD1E-EC62A1570100}" type="slidenum">
              <a:rPr lang="en-US" smtClean="0"/>
              <a:pPr/>
              <a:t>9</a:t>
            </a:fld>
            <a:endParaRPr lang="en-US"/>
          </a:p>
        </p:txBody>
      </p:sp>
    </p:spTree>
  </p:cSld>
  <p:clrMapOvr>
    <a:masterClrMapping/>
  </p:clrMapOvr>
  <p:transition>
    <p:wheel spokes="8"/>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473</TotalTime>
  <Words>1785</Words>
  <Application>Microsoft Office PowerPoint</Application>
  <PresentationFormat>On-screen Show (4:3)</PresentationFormat>
  <Paragraphs>110</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Median</vt:lpstr>
      <vt:lpstr>Winter 2018 Reassessment Update</vt:lpstr>
      <vt:lpstr>Overview</vt:lpstr>
      <vt:lpstr>Overview</vt:lpstr>
      <vt:lpstr>Overview</vt:lpstr>
      <vt:lpstr>Data Mailer Responses</vt:lpstr>
      <vt:lpstr>Data Mailer Responses</vt:lpstr>
      <vt:lpstr>Residential Property Valuation</vt:lpstr>
      <vt:lpstr>Residential Property Valuation</vt:lpstr>
      <vt:lpstr>Residential Property Valuation</vt:lpstr>
      <vt:lpstr>Residential Property Valuation</vt:lpstr>
      <vt:lpstr>Residential Property Valuation</vt:lpstr>
      <vt:lpstr>Residential Property Valuation</vt:lpstr>
      <vt:lpstr>Residential Property Valuation</vt:lpstr>
      <vt:lpstr>Commercial Property Valuation</vt:lpstr>
      <vt:lpstr>Commercial Property Valuation</vt:lpstr>
      <vt:lpstr>Commercial Property Valuation</vt:lpstr>
      <vt:lpstr>Commercial Property Valuation</vt:lpstr>
      <vt:lpstr>Vacant Land Valuation</vt:lpstr>
      <vt:lpstr>Farm Valuation</vt:lpstr>
      <vt:lpstr>Timeline</vt:lpstr>
      <vt:lpstr>Timeline</vt:lpstr>
      <vt:lpstr>Timeline</vt:lpstr>
      <vt:lpstr>Timeline</vt:lpstr>
      <vt:lpstr>Timeline</vt:lpstr>
      <vt:lpstr>Timeline</vt:lpstr>
      <vt:lpstr>Statistics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Winter 2018 Reassessment Update</dc:title>
  <dc:creator>Kassandra Baker</dc:creator>
  <cp:lastModifiedBy>Vanwagenenk</cp:lastModifiedBy>
  <cp:revision>53</cp:revision>
  <dcterms:created xsi:type="dcterms:W3CDTF">2018-12-06T16:15:14Z</dcterms:created>
  <dcterms:modified xsi:type="dcterms:W3CDTF">2019-02-07T21:44:29Z</dcterms:modified>
</cp:coreProperties>
</file>