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0"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69010"/>
  </p:normalViewPr>
  <p:slideViewPr>
    <p:cSldViewPr snapToGrid="0">
      <p:cViewPr varScale="1">
        <p:scale>
          <a:sx n="105" d="100"/>
          <a:sy n="105" d="100"/>
        </p:scale>
        <p:origin x="1794" y="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425089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ownofguilderland.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townofguilderland.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highlight>
                  <a:srgbClr val="FFFFFF"/>
                </a:highlight>
                <a:latin typeface="Times New Roman"/>
                <a:ea typeface="Times New Roman"/>
                <a:cs typeface="Times New Roman"/>
                <a:sym typeface="Times New Roman"/>
              </a:rPr>
              <a:t>Hello Everyone, I hope everyone is staying safe and are doing well under these circumstances. My name is Henry Lino and it is my pleasure to introduce the trails and open space project on behalf of the studio team.</a:t>
            </a:r>
            <a:endParaRPr dirty="0"/>
          </a:p>
        </p:txBody>
      </p:sp>
    </p:spTree>
    <p:extLst>
      <p:ext uri="{BB962C8B-B14F-4D97-AF65-F5344CB8AC3E}">
        <p14:creationId xmlns:p14="http://schemas.microsoft.com/office/powerpoint/2010/main" val="32039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41f085eef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41f085eef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447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41f085eef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41f085eef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617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41f085eef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41f085eef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8080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fe88fd13d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fe88fd13d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overall goal of Studio’s work t</a:t>
            </a:r>
            <a:endParaRPr dirty="0"/>
          </a:p>
        </p:txBody>
      </p:sp>
    </p:spTree>
    <p:extLst>
      <p:ext uri="{BB962C8B-B14F-4D97-AF65-F5344CB8AC3E}">
        <p14:creationId xmlns:p14="http://schemas.microsoft.com/office/powerpoint/2010/main" val="290732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5043e2bc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5043e2b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82315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5043e2bcc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5043e2bc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402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5043e2bcc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5043e2bc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2863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5043e2bcc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5043e2bcc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828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5043e2bc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5043e2bc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169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None/>
            </a:pPr>
            <a:r>
              <a:rPr lang="en-US" sz="1100" dirty="0">
                <a:highlight>
                  <a:srgbClr val="FFFFFF"/>
                </a:highlight>
                <a:latin typeface="Times New Roman"/>
                <a:ea typeface="Times New Roman"/>
                <a:cs typeface="Times New Roman"/>
                <a:sym typeface="Times New Roman"/>
              </a:rPr>
              <a:t>This offers a look into the historical background of the Town of Guilderland as well as potential sites for trail connectivity.</a:t>
            </a:r>
            <a:r>
              <a:rPr lang="en-US" sz="1100" dirty="0">
                <a:latin typeface="Times New Roman"/>
                <a:ea typeface="Times New Roman"/>
                <a:cs typeface="Times New Roman"/>
                <a:sym typeface="Times New Roman"/>
              </a:rPr>
              <a:t> After discussions with town officials, it has been concluded that the involvement of historical sites with trail implementation would be useful. The Town of Guilderland has a strong rural and industrial past that can be conveyed to the residents and visitors using the trail system. Not only will trails be used to amplify the importance of these sites but it will also add an educational component and a sense of identity for the town and its residents</a:t>
            </a:r>
          </a:p>
          <a:p>
            <a:pPr marL="0" lvl="0" indent="0" algn="l" rtl="0">
              <a:lnSpc>
                <a:spcPct val="115000"/>
              </a:lnSpc>
              <a:spcBef>
                <a:spcPts val="1200"/>
              </a:spcBef>
              <a:spcAft>
                <a:spcPts val="0"/>
              </a:spcAft>
              <a:buNone/>
            </a:pPr>
            <a:endParaRPr lang="en-US" sz="1100" dirty="0">
              <a:latin typeface="Times New Roman"/>
              <a:ea typeface="Times New Roman"/>
              <a:cs typeface="Times New Roman"/>
              <a:sym typeface="Times New Roman"/>
            </a:endParaRPr>
          </a:p>
          <a:p>
            <a:pPr marL="171450" lvl="0" indent="-171450" algn="l" rtl="0">
              <a:lnSpc>
                <a:spcPct val="115000"/>
              </a:lnSpc>
              <a:spcBef>
                <a:spcPts val="1200"/>
              </a:spcBef>
              <a:spcAft>
                <a:spcPts val="0"/>
              </a:spcAft>
              <a:buFontTx/>
              <a:buChar char="-"/>
            </a:pPr>
            <a:r>
              <a:rPr lang="en-US" sz="1100" dirty="0">
                <a:highlight>
                  <a:srgbClr val="FFFFFF"/>
                </a:highlight>
                <a:latin typeface="Times New Roman"/>
                <a:ea typeface="Times New Roman"/>
                <a:cs typeface="Times New Roman"/>
                <a:sym typeface="Times New Roman"/>
              </a:rPr>
              <a:t>With the rich historical context that the town possesses, it is only natural for many historical sites to exist within its boundaries. Some sites include the Battle of </a:t>
            </a:r>
            <a:r>
              <a:rPr lang="en-US" dirty="0" err="1"/>
              <a:t>Normanskill</a:t>
            </a:r>
            <a:r>
              <a:rPr lang="en-US" dirty="0"/>
              <a:t> which took place during the Revolutionary War, The Vale of </a:t>
            </a:r>
            <a:r>
              <a:rPr lang="en-US" dirty="0" err="1"/>
              <a:t>Tawasentha</a:t>
            </a:r>
            <a:r>
              <a:rPr lang="en-US" dirty="0"/>
              <a:t>, an old Native American burial ground, The Farm of Evert Banker who was the third mayor of Albany, and the Albany Glassworks site, which is considered to be one of the first glassworks in the United States.</a:t>
            </a:r>
            <a:r>
              <a:rPr lang="en-US" sz="1100" dirty="0">
                <a:highlight>
                  <a:srgbClr val="FFFFFF"/>
                </a:highlight>
                <a:latin typeface="Times New Roman"/>
                <a:ea typeface="Times New Roman"/>
                <a:cs typeface="Times New Roman"/>
                <a:sym typeface="Times New Roman"/>
              </a:rPr>
              <a:t> </a:t>
            </a:r>
          </a:p>
          <a:p>
            <a:pPr marL="171450" lvl="0" indent="-171450" algn="l" rtl="0">
              <a:lnSpc>
                <a:spcPct val="115000"/>
              </a:lnSpc>
              <a:spcBef>
                <a:spcPts val="1200"/>
              </a:spcBef>
              <a:spcAft>
                <a:spcPts val="0"/>
              </a:spcAft>
              <a:buFontTx/>
              <a:buChar char="-"/>
            </a:pPr>
            <a:endParaRPr lang="en-US" sz="1100" dirty="0">
              <a:highlight>
                <a:srgbClr val="FFFFFF"/>
              </a:highlight>
              <a:latin typeface="Times New Roman"/>
              <a:ea typeface="Times New Roman"/>
              <a:cs typeface="Times New Roman"/>
              <a:sym typeface="Times New Roman"/>
            </a:endParaRPr>
          </a:p>
          <a:p>
            <a:pPr marL="171450" lvl="0" indent="-171450" algn="l" rtl="0">
              <a:lnSpc>
                <a:spcPct val="115000"/>
              </a:lnSpc>
              <a:spcBef>
                <a:spcPts val="1200"/>
              </a:spcBef>
              <a:spcAft>
                <a:spcPts val="0"/>
              </a:spcAft>
              <a:buFontTx/>
              <a:buChar char="-"/>
            </a:pPr>
            <a:r>
              <a:rPr lang="en-US" dirty="0"/>
              <a:t>These sites offer an amazing way to improve Guilderland’s trail system while also bringing the Town’s historical past and significance to light. Inclusion of historic sites through trails will also attract new hikers, promote education, and will connect the community with its rich heritage. </a:t>
            </a:r>
          </a:p>
          <a:p>
            <a:pPr marL="0" lvl="0" indent="0" algn="l" rtl="0">
              <a:lnSpc>
                <a:spcPct val="115000"/>
              </a:lnSpc>
              <a:spcBef>
                <a:spcPts val="1200"/>
              </a:spcBef>
              <a:spcAft>
                <a:spcPts val="0"/>
              </a:spcAft>
              <a:buFontTx/>
              <a:buNone/>
            </a:pPr>
            <a:r>
              <a:rPr lang="en-US" sz="1100" dirty="0">
                <a:latin typeface="Times New Roman"/>
                <a:ea typeface="Times New Roman"/>
                <a:cs typeface="Times New Roman"/>
                <a:sym typeface="Times New Roman"/>
              </a:rPr>
              <a:t> </a:t>
            </a:r>
          </a:p>
          <a:p>
            <a:pPr marL="158750" indent="0">
              <a:buNone/>
            </a:pPr>
            <a:endParaRPr lang="en-US" dirty="0"/>
          </a:p>
        </p:txBody>
      </p:sp>
    </p:spTree>
    <p:extLst>
      <p:ext uri="{BB962C8B-B14F-4D97-AF65-F5344CB8AC3E}">
        <p14:creationId xmlns:p14="http://schemas.microsoft.com/office/powerpoint/2010/main" val="175627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4ce90b691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4ce90b691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highlight>
                  <a:srgbClr val="FFFFFF"/>
                </a:highlight>
                <a:latin typeface="Times New Roman"/>
                <a:ea typeface="Times New Roman"/>
                <a:cs typeface="Times New Roman"/>
                <a:sym typeface="Times New Roman"/>
              </a:rPr>
              <a:t>Hello Everyone, I hope everyone is staying safe and are doing well under these circumstances. My name is Henry Lino and it is my pleasure to introduce the trails and open space project on behalf of the studio team.</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highlight>
                  <a:srgbClr val="FFFFFF"/>
                </a:highlight>
                <a:latin typeface="Times New Roman"/>
                <a:ea typeface="Times New Roman"/>
                <a:cs typeface="Times New Roman"/>
                <a:sym typeface="Times New Roman"/>
              </a:rPr>
              <a:t>The town of Guilderland has partnered with the University at Albany Master of Regional Planning program to begin advancements with the trails/open space project. This project consisted of developing and redeveloping multi-use trails that would link residential neighborhoods. Which included the overall assessment of parks, open spaces, residential developments, and other existing conditions. </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highlight>
                  <a:srgbClr val="FFFFFF"/>
                </a:highlight>
                <a:latin typeface="Times New Roman"/>
                <a:ea typeface="Times New Roman"/>
                <a:cs typeface="Times New Roman"/>
                <a:sym typeface="Times New Roman"/>
              </a:rPr>
              <a:t>Identifying potential local and regional connections that already exist was essential towards providing new proposed recommendations. This planning process required several key assessments. The review of prior planning studies provided a holistic approach to the project engagement. </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highlight>
                  <a:srgbClr val="FFFFFF"/>
                </a:highlight>
                <a:latin typeface="Times New Roman"/>
                <a:ea typeface="Times New Roman"/>
                <a:cs typeface="Times New Roman"/>
                <a:sym typeface="Times New Roman"/>
              </a:rPr>
              <a:t>I is imporant to understand how the historical sites can be incorporated into the overall trails system. This will allow crucial aspects within Guilderland’s history to serve within the  trail aesthetics. Making history an important component to the everyday usage of trails.   Community engagement strategy helped students and planners analyze vital community information that may have been included in research. The studio team held a public meeting to engage different groups within Guilderland to better understand what is required. The selected town destinations are all within Guilderland.  </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highlight>
                  <a:srgbClr val="FFFFFF"/>
                </a:highlight>
                <a:latin typeface="Times New Roman"/>
                <a:ea typeface="Times New Roman"/>
                <a:cs typeface="Times New Roman"/>
                <a:sym typeface="Times New Roman"/>
              </a:rPr>
              <a:t> </a:t>
            </a:r>
            <a:endParaRPr sz="1200">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309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412f0e34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412f0e34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Using the public comments on trail amenities, several recommendations can be made. There was almost equal interest in developing trails for hiking and biking, so a paved multi-use path would be the most cost effective implementation for the Town. Since loop trails were preferred over out-and-back trails, when appropriate, loop options should be prioritized. The community also identified seating areas, restrooms, and trash receptacles as being the most important amenities. Finally, it is recommended that the town increase and develop their wayfinding and branding for their parks and trails.</a:t>
            </a:r>
            <a:endParaRPr dirty="0"/>
          </a:p>
        </p:txBody>
      </p:sp>
    </p:spTree>
    <p:extLst>
      <p:ext uri="{BB962C8B-B14F-4D97-AF65-F5344CB8AC3E}">
        <p14:creationId xmlns:p14="http://schemas.microsoft.com/office/powerpoint/2010/main" val="599237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41f085ee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41f085ee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Wayfinding is the system that provides guidance, typically using signage, to ensure that trail users are comfortable knowing where to go. These six types of signs were identified to assist user navigation. “Decision” signs should be placed in locations where users have multiple trail options and need to decide which trail to take. “Affirmation” signs reassure the user that they are on the correct path. These should be placed in locations where there may be a brief interruption of the trail, like an intersecting road. “Map Kiosks” are regional maps that show how multiple trails interconnect. “Map Panels” depict specific trails and their amenities. These should be placed at the beginning of trails. “Way Markers” are small, circular signs, typically nailed to trees, that provide continuous affirmation that the user is on the intended path. It is recommended that the town develop and implement a consistent sign design theme using these categories to create a sense of continuity between all of their parks and trails. </a:t>
            </a:r>
            <a:endParaRPr/>
          </a:p>
        </p:txBody>
      </p:sp>
    </p:spTree>
    <p:extLst>
      <p:ext uri="{BB962C8B-B14F-4D97-AF65-F5344CB8AC3E}">
        <p14:creationId xmlns:p14="http://schemas.microsoft.com/office/powerpoint/2010/main" val="183034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41f085e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41f085e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repetitive slogans, logos, and wayfinding creates an “identity” that can be associated with the town’s trails and parks. The town has previously began building their branding using the phrase “Hike Guilderland!”, so that phrase should be continued to maintain consistency. It is recommended that the town develop a recognizable logo that can be quickly associated with its trail systems using symbols commonly associated with the outdoors like trees, mountains, or the sun. Using a capital “G” to represent “Guilderland”, four example logos were developed.</a:t>
            </a:r>
            <a:endParaRPr/>
          </a:p>
        </p:txBody>
      </p:sp>
    </p:spTree>
    <p:extLst>
      <p:ext uri="{BB962C8B-B14F-4D97-AF65-F5344CB8AC3E}">
        <p14:creationId xmlns:p14="http://schemas.microsoft.com/office/powerpoint/2010/main" val="206712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4ce90b691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4ce90b691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Securing funding is crucial to the implementation of any project. This section explores various methods of funding for Guilderland’s trail development. Funding could be accessed through municipal allocation. This could be done via a dedicated tax stream, direct budget allocation, or dedicated portions of existing revenue or fees towards trail development. This method may involve community outreach to gather interest from residents on how effective this method would be.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Various State and Federal grants are also outlined in this section. As these grants are statewide, Guilderland would be competing with other municipalities. All the grants listed in the section fund trail development in some way, whether it be implementation planning or building the trail itself. Guilderland is eligible for all grants listed in the report.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New York’s streamlined Consolidated Funding Application can be submitted for multiple grants allowing Guilderland to not have duplicative work in applying for funding.</a:t>
            </a:r>
            <a:endParaRPr dirty="0"/>
          </a:p>
        </p:txBody>
      </p:sp>
    </p:spTree>
    <p:extLst>
      <p:ext uri="{BB962C8B-B14F-4D97-AF65-F5344CB8AC3E}">
        <p14:creationId xmlns:p14="http://schemas.microsoft.com/office/powerpoint/2010/main" val="199585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This presentation has provided an overall summary of the findings and recommendations of the project. We wish to thank the Town of Guilderland and the public for their support in preparing this plan. We encourage you to review the full document also on the Town of Guilderland's website at</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a:t>
            </a:r>
            <a:r>
              <a:rPr lang="en-US" sz="1100" b="0" i="0" u="none" strike="noStrike" cap="none" dirty="0" err="1">
                <a:solidFill>
                  <a:srgbClr val="000000"/>
                </a:solidFill>
                <a:effectLst/>
                <a:latin typeface="Arial"/>
                <a:ea typeface="Arial"/>
                <a:cs typeface="Arial"/>
                <a:sym typeface="Arial"/>
                <a:hlinkClick r:id="rId3"/>
              </a:rPr>
              <a:t>www.townofguilderland.org</a:t>
            </a:r>
            <a:r>
              <a:rPr lang="en-US" sz="1100" b="0" i="0" u="none" strike="noStrike" cap="none" dirty="0">
                <a:solidFill>
                  <a:srgbClr val="000000"/>
                </a:solidFill>
                <a:effectLst/>
                <a:latin typeface="Arial"/>
                <a:ea typeface="Arial"/>
                <a:cs typeface="Arial"/>
                <a:sym typeface="Arial"/>
              </a:rPr>
              <a:t>, and submit any comments on this effort to the Town of Guilderland Planning staff."</a:t>
            </a:r>
            <a:r>
              <a:rPr lang="en-US" dirty="0">
                <a:effectLst/>
              </a:rPr>
              <a:t> </a:t>
            </a:r>
            <a:endParaRPr lang="en-US" dirty="0"/>
          </a:p>
        </p:txBody>
      </p:sp>
    </p:spTree>
    <p:extLst>
      <p:ext uri="{BB962C8B-B14F-4D97-AF65-F5344CB8AC3E}">
        <p14:creationId xmlns:p14="http://schemas.microsoft.com/office/powerpoint/2010/main" val="290977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4ce90b691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4ce90b69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In order to plan for the future of Guilderland, it is crucial to consider the town’s past and current characteristics. The community profile is important in the class’ scope of work and was used as a starting point. It was a helpful way to gain an understanding of the geographical area, but more importantly, the wants and needs of its residents. The suburban town is rich in character and the ultimate goal was to enhance the its vibrant and historic nature within the scope of work by improving connectivity between Guilderland’s popular destinations prioritizing multimodal transportation options. </a:t>
            </a:r>
            <a:endParaRPr dirty="0"/>
          </a:p>
        </p:txBody>
      </p:sp>
    </p:spTree>
    <p:extLst>
      <p:ext uri="{BB962C8B-B14F-4D97-AF65-F5344CB8AC3E}">
        <p14:creationId xmlns:p14="http://schemas.microsoft.com/office/powerpoint/2010/main" val="28052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fe88fd13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fe88fd13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In order to better understand Guilderland’s progression over the years, the studio class reviewed previous planning efforts and studies dating back to 1987 to identify past practices and  preferences. Previous planning efforts act as a guideline for Planning Studio’s scope of work. The Town of Guilderland has been proactive in its planning efforts over the years. This was particularly helpful when considering the existing conditions analysis. The existing conditions analysis was utilized as a starting point to examine the natural and built environment of designated sites that were identified as areas of immediate interest by town members. </a:t>
            </a:r>
            <a:r>
              <a:rPr lang="en" dirty="0">
                <a:highlight>
                  <a:srgbClr val="FFFFFF"/>
                </a:highlight>
                <a:latin typeface="Times New Roman"/>
                <a:ea typeface="Times New Roman"/>
                <a:cs typeface="Times New Roman"/>
                <a:sym typeface="Times New Roman"/>
              </a:rPr>
              <a:t>Prior to specific site recommendations, it was crucial for students to decipher between complete and incomplete recommendations from past plans and to analyze whether those recommendations are still applicable currently. Therefore, recommendations proposed by Studio are built upon the foundation of past efforts while propelling the town’s long-term objectives forward.  </a:t>
            </a:r>
            <a:endParaRPr dirty="0"/>
          </a:p>
        </p:txBody>
      </p:sp>
    </p:spTree>
    <p:extLst>
      <p:ext uri="{BB962C8B-B14F-4D97-AF65-F5344CB8AC3E}">
        <p14:creationId xmlns:p14="http://schemas.microsoft.com/office/powerpoint/2010/main" val="106491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4ce90b691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4ce90b69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members are considered experts in their communities, public meetings provides them with the opportunity to utilize that expertise in a subtle yet helpful way. </a:t>
            </a:r>
            <a:r>
              <a:rPr lang="en">
                <a:solidFill>
                  <a:schemeClr val="dk1"/>
                </a:solidFill>
              </a:rPr>
              <a:t>Students presented on prior plans and then took questions and concerns from residents.</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At the public meeting held on March 2nd 2020</a:t>
            </a:r>
            <a:endParaRPr>
              <a:solidFill>
                <a:schemeClr val="dk1"/>
              </a:solidFill>
            </a:endParaRPr>
          </a:p>
          <a:p>
            <a:pPr marL="0" lvl="0" indent="0" algn="l" rtl="0">
              <a:spcBef>
                <a:spcPts val="0"/>
              </a:spcBef>
              <a:spcAft>
                <a:spcPts val="0"/>
              </a:spcAft>
              <a:buNone/>
            </a:pPr>
            <a:r>
              <a:rPr lang="en">
                <a:solidFill>
                  <a:schemeClr val="dk1"/>
                </a:solidFill>
              </a:rPr>
              <a:t>There were hands-on activities for residents to participate in.</a:t>
            </a:r>
            <a:r>
              <a:rPr lang="en"/>
              <a:t>Providing interactive maps and anonymous comment cards creates a space for community members to leave honest comments and concerns. Studio members developed four hands on activities to obtain community feedback. A Pathways Committee Plan recommendation map and concerns, Existing conditions Town of Guilderland Map, an amenities checklist, and public comment cards. </a:t>
            </a:r>
            <a:endParaRPr/>
          </a:p>
        </p:txBody>
      </p:sp>
    </p:spTree>
    <p:extLst>
      <p:ext uri="{BB962C8B-B14F-4D97-AF65-F5344CB8AC3E}">
        <p14:creationId xmlns:p14="http://schemas.microsoft.com/office/powerpoint/2010/main" val="95994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043e2bc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5043e2bc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comments form the community the following recommendations were the most favorable; multi-use trails along fuller station railbed, off-road multi-use path  between Rt. 155 and Nott Rd to connect Nott Rd Park and neighborhoods east of Rt. 155, and the Albany Loop- a trial along Rt, 155 past Farmsworth Middle School. </a:t>
            </a:r>
            <a:endParaRPr/>
          </a:p>
        </p:txBody>
      </p:sp>
    </p:spTree>
    <p:extLst>
      <p:ext uri="{BB962C8B-B14F-4D97-AF65-F5344CB8AC3E}">
        <p14:creationId xmlns:p14="http://schemas.microsoft.com/office/powerpoint/2010/main" val="188215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41dcc5ae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41dcc5ae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This map and comment portion of the activity yielded the most results for community feedback. The map portion shows the key destinations for connectivity. Community members and stakeholders were encouraged to indicate on the map where they believe potential pathways would be useful in connecting parks to other parks, existing trails to parks, and where potential bike lanes could be implemented. </a:t>
            </a:r>
            <a:endParaRPr dirty="0"/>
          </a:p>
        </p:txBody>
      </p:sp>
    </p:spTree>
    <p:extLst>
      <p:ext uri="{BB962C8B-B14F-4D97-AF65-F5344CB8AC3E}">
        <p14:creationId xmlns:p14="http://schemas.microsoft.com/office/powerpoint/2010/main" val="960864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4ce90b691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4ce90b691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We will now introduce the recommended trail connections for the Town selected sites within Guilderland. For more in-depth information the sites and recommendations, please review the draft final report available on the Town of Guilderland's website at </a:t>
            </a:r>
            <a:r>
              <a:rPr lang="en-US" sz="1100" b="0" i="0" u="none" strike="noStrike" cap="none" dirty="0">
                <a:solidFill>
                  <a:srgbClr val="000000"/>
                </a:solidFill>
                <a:effectLst/>
                <a:latin typeface="Arial"/>
                <a:ea typeface="Arial"/>
                <a:cs typeface="Arial"/>
                <a:sym typeface="Arial"/>
                <a:hlinkClick r:id="rId3"/>
              </a:rPr>
              <a:t>www.townofguilderland.org</a:t>
            </a:r>
            <a:r>
              <a:rPr lang="en-US" dirty="0">
                <a:effectLst/>
              </a:rPr>
              <a:t> </a:t>
            </a:r>
            <a:endParaRPr dirty="0"/>
          </a:p>
        </p:txBody>
      </p:sp>
    </p:spTree>
    <p:extLst>
      <p:ext uri="{BB962C8B-B14F-4D97-AF65-F5344CB8AC3E}">
        <p14:creationId xmlns:p14="http://schemas.microsoft.com/office/powerpoint/2010/main" val="166104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41f085ee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41f085ee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453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9.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0.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0.png"/><Relationship Id="rId5" Type="http://schemas.openxmlformats.org/officeDocument/2006/relationships/hyperlink" Target="http://www.townofguilderland.org/"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townofguilderland.org/" TargetMode="External"/><Relationship Id="rId5" Type="http://schemas.openxmlformats.org/officeDocument/2006/relationships/image" Target="../media/image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46574" y="0"/>
            <a:ext cx="8333684" cy="1025850"/>
          </a:xfrm>
          <a:prstGeom prst="rect">
            <a:avLst/>
          </a:prstGeom>
        </p:spPr>
        <p:txBody>
          <a:bodyPr spcFirstLastPara="1" wrap="square" lIns="91425" tIns="91425" rIns="91425" bIns="91425" anchor="b" anchorCtr="0">
            <a:noAutofit/>
          </a:bodyPr>
          <a:lstStyle/>
          <a:p>
            <a:pPr lvl="0"/>
            <a:r>
              <a:rPr lang="en-US" sz="3200" b="1" dirty="0">
                <a:latin typeface="Times New Roman"/>
                <a:ea typeface="Times New Roman"/>
                <a:cs typeface="Times New Roman"/>
                <a:sym typeface="Times New Roman"/>
              </a:rPr>
              <a:t>Trail Connectivity Conceptual Plan</a:t>
            </a:r>
            <a:r>
              <a:rPr lang="en-US" sz="2400" b="1" dirty="0">
                <a:latin typeface="Times New Roman"/>
                <a:ea typeface="Times New Roman"/>
                <a:cs typeface="Times New Roman"/>
                <a:sym typeface="Times New Roman"/>
              </a:rPr>
              <a:t/>
            </a:r>
            <a:br>
              <a:rPr lang="en-US" sz="2400" b="1" dirty="0">
                <a:latin typeface="Times New Roman"/>
                <a:ea typeface="Times New Roman"/>
                <a:cs typeface="Times New Roman"/>
                <a:sym typeface="Times New Roman"/>
              </a:rPr>
            </a:br>
            <a:r>
              <a:rPr lang="en" sz="1600" b="1" dirty="0">
                <a:latin typeface="Times New Roman"/>
                <a:ea typeface="Times New Roman"/>
                <a:cs typeface="Times New Roman"/>
                <a:sym typeface="Times New Roman"/>
              </a:rPr>
              <a:t>Spring 2020 Planning Studio and Town of Guilderland</a:t>
            </a:r>
            <a:r>
              <a:rPr lang="en" sz="1600" dirty="0">
                <a:latin typeface="Times New Roman"/>
                <a:ea typeface="Times New Roman"/>
                <a:cs typeface="Times New Roman"/>
                <a:sym typeface="Times New Roman"/>
              </a:rPr>
              <a:t> </a:t>
            </a:r>
            <a:endParaRPr sz="1600" dirty="0"/>
          </a:p>
        </p:txBody>
      </p:sp>
      <p:sp>
        <p:nvSpPr>
          <p:cNvPr id="55" name="Google Shape;55;p13"/>
          <p:cNvSpPr txBox="1">
            <a:spLocks noGrp="1"/>
          </p:cNvSpPr>
          <p:nvPr>
            <p:ph type="subTitle" idx="1"/>
          </p:nvPr>
        </p:nvSpPr>
        <p:spPr>
          <a:xfrm>
            <a:off x="279138" y="3958659"/>
            <a:ext cx="8520600" cy="9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a:t>
            </a:r>
            <a:r>
              <a:rPr lang="en" sz="1200" dirty="0">
                <a:solidFill>
                  <a:schemeClr val="dk1"/>
                </a:solidFill>
                <a:latin typeface="Times New Roman"/>
                <a:ea typeface="Times New Roman"/>
                <a:cs typeface="Times New Roman"/>
                <a:sym typeface="Times New Roman"/>
              </a:rPr>
              <a:t>: Kathleen Maynard </a:t>
            </a:r>
            <a:endParaRPr sz="1200"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b="1" dirty="0">
                <a:solidFill>
                  <a:schemeClr val="dk1"/>
                </a:solidFill>
                <a:latin typeface="Times New Roman"/>
                <a:ea typeface="Times New Roman"/>
                <a:cs typeface="Times New Roman"/>
                <a:sym typeface="Times New Roman"/>
              </a:rPr>
              <a:t>Students:</a:t>
            </a:r>
            <a:r>
              <a:rPr lang="en" sz="1200" dirty="0">
                <a:solidFill>
                  <a:schemeClr val="dk1"/>
                </a:solidFill>
                <a:latin typeface="Times New Roman"/>
                <a:ea typeface="Times New Roman"/>
                <a:cs typeface="Times New Roman"/>
                <a:sym typeface="Times New Roman"/>
              </a:rPr>
              <a:t> Shannon Clarke, Shannon Connolly, Erika Corsi, Hannah DeLude, Gregory Isoldi, Henry Lino, Nick Schupp, Nathan Seper, and Adam Tobey </a:t>
            </a:r>
            <a:endParaRPr dirty="0">
              <a:solidFill>
                <a:schemeClr val="dk1"/>
              </a:solidFill>
            </a:endParaRPr>
          </a:p>
        </p:txBody>
      </p:sp>
      <p:pic>
        <p:nvPicPr>
          <p:cNvPr id="7" name="Google Shape;102;p20"/>
          <p:cNvPicPr preferRelativeResize="0"/>
          <p:nvPr/>
        </p:nvPicPr>
        <p:blipFill>
          <a:blip r:embed="rId3">
            <a:alphaModFix/>
          </a:blip>
          <a:stretch>
            <a:fillRect/>
          </a:stretch>
        </p:blipFill>
        <p:spPr>
          <a:xfrm>
            <a:off x="1671178" y="1009567"/>
            <a:ext cx="5639138" cy="2934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315"/>
    </mc:Choice>
    <mc:Fallback xmlns="">
      <p:transition spd="slow" advTm="83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212225" y="459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for DiCaprio Park</a:t>
            </a:r>
            <a:endParaRPr/>
          </a:p>
          <a:p>
            <a:pPr marL="0" lvl="0" indent="0" algn="l" rtl="0">
              <a:spcBef>
                <a:spcPts val="0"/>
              </a:spcBef>
              <a:spcAft>
                <a:spcPts val="0"/>
              </a:spcAft>
              <a:buNone/>
            </a:pPr>
            <a:endParaRPr/>
          </a:p>
        </p:txBody>
      </p:sp>
      <p:sp>
        <p:nvSpPr>
          <p:cNvPr id="116" name="Google Shape;116;p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17" name="Google Shape;117;p22"/>
          <p:cNvSpPr txBox="1">
            <a:spLocks noGrp="1"/>
          </p:cNvSpPr>
          <p:nvPr>
            <p:ph type="body" idx="2"/>
          </p:nvPr>
        </p:nvSpPr>
        <p:spPr>
          <a:xfrm>
            <a:off x="4732925"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457200" lvl="0" indent="-317500" algn="l" rtl="0">
              <a:spcBef>
                <a:spcPts val="1600"/>
              </a:spcBef>
              <a:spcAft>
                <a:spcPts val="0"/>
              </a:spcAft>
              <a:buClr>
                <a:srgbClr val="FFFFFF"/>
              </a:buClr>
              <a:buSzPts val="1400"/>
              <a:buChar char="●"/>
            </a:pPr>
            <a:r>
              <a:rPr lang="en" dirty="0">
                <a:solidFill>
                  <a:srgbClr val="FFFFFF"/>
                </a:solidFill>
              </a:rPr>
              <a:t>Connections currently exist between the Albany Pine Bush and the Volunteer Firefighters Memorial Park</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Potential trail exists to the south of the park via the Hunger Kill River</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Protected land to the south of the PIne Bush has opportunities for trail implementation to connect Guilderland Elementary School</a:t>
            </a:r>
            <a:endParaRPr dirty="0">
              <a:solidFill>
                <a:srgbClr val="FFFFFF"/>
              </a:solidFill>
            </a:endParaRPr>
          </a:p>
          <a:p>
            <a:pPr marL="0" lvl="0" indent="0" algn="l" rtl="0">
              <a:spcBef>
                <a:spcPts val="1600"/>
              </a:spcBef>
              <a:spcAft>
                <a:spcPts val="1600"/>
              </a:spcAft>
              <a:buNone/>
            </a:pPr>
            <a:endParaRPr dirty="0"/>
          </a:p>
        </p:txBody>
      </p:sp>
      <p:pic>
        <p:nvPicPr>
          <p:cNvPr id="118" name="Google Shape;118;p22"/>
          <p:cNvPicPr preferRelativeResize="0"/>
          <p:nvPr/>
        </p:nvPicPr>
        <p:blipFill>
          <a:blip r:embed="rId6">
            <a:alphaModFix/>
          </a:blip>
          <a:stretch>
            <a:fillRect/>
          </a:stretch>
        </p:blipFill>
        <p:spPr>
          <a:xfrm>
            <a:off x="311695" y="1152474"/>
            <a:ext cx="4421229" cy="3416404"/>
          </a:xfrm>
          <a:prstGeom prst="rect">
            <a:avLst/>
          </a:prstGeom>
          <a:noFill/>
          <a:ln>
            <a:noFill/>
          </a:ln>
        </p:spPr>
      </p:pic>
      <p:pic>
        <p:nvPicPr>
          <p:cNvPr id="7" name="Audio 6">
            <a:hlinkClick r:id="" action="ppaction://media"/>
            <a:extLst>
              <a:ext uri="{FF2B5EF4-FFF2-40B4-BE49-F238E27FC236}">
                <a16:creationId xmlns:a16="http://schemas.microsoft.com/office/drawing/2014/main" id="{6D8E887D-A04C-43E9-82AC-73F4B983D90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75634" y="4775134"/>
            <a:ext cx="215965" cy="2159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494"/>
    </mc:Choice>
    <mc:Fallback xmlns="">
      <p:transition spd="slow" advTm="20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1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23885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for Nott Road Park</a:t>
            </a:r>
            <a:endParaRPr/>
          </a:p>
          <a:p>
            <a:pPr marL="0" lvl="0" indent="0" algn="l" rtl="0">
              <a:spcBef>
                <a:spcPts val="0"/>
              </a:spcBef>
              <a:spcAft>
                <a:spcPts val="0"/>
              </a:spcAft>
              <a:buNone/>
            </a:pPr>
            <a:endParaRPr/>
          </a:p>
        </p:txBody>
      </p:sp>
      <p:sp>
        <p:nvSpPr>
          <p:cNvPr id="124" name="Google Shape;124;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25" name="Google Shape;125;p23"/>
          <p:cNvSpPr txBox="1">
            <a:spLocks noGrp="1"/>
          </p:cNvSpPr>
          <p:nvPr>
            <p:ph type="body" idx="2"/>
          </p:nvPr>
        </p:nvSpPr>
        <p:spPr>
          <a:xfrm>
            <a:off x="4832400" y="1746775"/>
            <a:ext cx="3999900" cy="2227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Central location and nearby town-owned parcels make this area a valuable intersection</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Develop a multi-use loop trail surrounding the park</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Utilize right of way for pathways</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Connect with the CDTC proposed regional trail</a:t>
            </a:r>
            <a:endParaRPr>
              <a:solidFill>
                <a:srgbClr val="FFFFFF"/>
              </a:solidFill>
            </a:endParaRPr>
          </a:p>
        </p:txBody>
      </p:sp>
      <p:pic>
        <p:nvPicPr>
          <p:cNvPr id="126" name="Google Shape;126;p23"/>
          <p:cNvPicPr preferRelativeResize="0"/>
          <p:nvPr/>
        </p:nvPicPr>
        <p:blipFill>
          <a:blip r:embed="rId5">
            <a:alphaModFix/>
          </a:blip>
          <a:stretch>
            <a:fillRect/>
          </a:stretch>
        </p:blipFill>
        <p:spPr>
          <a:xfrm>
            <a:off x="311700" y="1152475"/>
            <a:ext cx="4421204" cy="3416404"/>
          </a:xfrm>
          <a:prstGeom prst="rect">
            <a:avLst/>
          </a:prstGeom>
          <a:noFill/>
          <a:ln>
            <a:noFill/>
          </a:ln>
        </p:spPr>
      </p:pic>
      <p:pic>
        <p:nvPicPr>
          <p:cNvPr id="4" name="Audio 3">
            <a:hlinkClick r:id="" action="ppaction://media"/>
            <a:extLst>
              <a:ext uri="{FF2B5EF4-FFF2-40B4-BE49-F238E27FC236}">
                <a16:creationId xmlns:a16="http://schemas.microsoft.com/office/drawing/2014/main" id="{9DC9EB5B-DF2B-4106-A014-F932F5FB9C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7802" y="4787302"/>
            <a:ext cx="203798" cy="2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53"/>
    </mc:Choice>
    <mc:Fallback xmlns="">
      <p:transition spd="slow" advTm="1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for Roger Keenholts Park</a:t>
            </a:r>
            <a:endParaRPr/>
          </a:p>
          <a:p>
            <a:pPr marL="0" lvl="0" indent="0" algn="l" rtl="0">
              <a:spcBef>
                <a:spcPts val="0"/>
              </a:spcBef>
              <a:spcAft>
                <a:spcPts val="0"/>
              </a:spcAft>
              <a:buNone/>
            </a:pPr>
            <a:endParaRPr/>
          </a:p>
        </p:txBody>
      </p:sp>
      <p:sp>
        <p:nvSpPr>
          <p:cNvPr id="132" name="Google Shape;132;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3" name="Google Shape;133;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rgbClr val="FFFFFF"/>
              </a:buClr>
              <a:buSzPts val="1400"/>
              <a:buChar char="●"/>
            </a:pPr>
            <a:r>
              <a:rPr lang="en">
                <a:solidFill>
                  <a:srgbClr val="FFFFFF"/>
                </a:solidFill>
              </a:rPr>
              <a:t>Utilize the closed bridges to create a trail from French’s Hollow Falls</a:t>
            </a: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a:solidFill>
                  <a:srgbClr val="FFFFFF"/>
                </a:solidFill>
              </a:rPr>
              <a:t>Using the open space near the landfill site, develop an interpretive/educational trail.</a:t>
            </a:r>
            <a:endParaRPr>
              <a:solidFill>
                <a:srgbClr val="FFFFFF"/>
              </a:solidFill>
            </a:endParaRPr>
          </a:p>
          <a:p>
            <a:pPr marL="457200" lvl="0" indent="-317500" algn="l" rtl="0">
              <a:lnSpc>
                <a:spcPct val="100000"/>
              </a:lnSpc>
              <a:spcBef>
                <a:spcPts val="0"/>
              </a:spcBef>
              <a:spcAft>
                <a:spcPts val="0"/>
              </a:spcAft>
              <a:buClr>
                <a:srgbClr val="FFFFFF"/>
              </a:buClr>
              <a:buSzPts val="1400"/>
              <a:buChar char="●"/>
            </a:pPr>
            <a:r>
              <a:rPr lang="en">
                <a:solidFill>
                  <a:srgbClr val="FFFFFF"/>
                </a:solidFill>
              </a:rPr>
              <a:t>Connect Keenholts Park to Tawasentha and Guilderland High School</a:t>
            </a:r>
            <a:endParaRPr>
              <a:solidFill>
                <a:srgbClr val="FFFFFF"/>
              </a:solidFill>
            </a:endParaRPr>
          </a:p>
        </p:txBody>
      </p:sp>
      <p:pic>
        <p:nvPicPr>
          <p:cNvPr id="134" name="Google Shape;134;p24"/>
          <p:cNvPicPr preferRelativeResize="0"/>
          <p:nvPr/>
        </p:nvPicPr>
        <p:blipFill>
          <a:blip r:embed="rId5">
            <a:alphaModFix/>
          </a:blip>
          <a:stretch>
            <a:fillRect/>
          </a:stretch>
        </p:blipFill>
        <p:spPr>
          <a:xfrm>
            <a:off x="311701" y="1152475"/>
            <a:ext cx="4421229" cy="3416404"/>
          </a:xfrm>
          <a:prstGeom prst="rect">
            <a:avLst/>
          </a:prstGeom>
          <a:noFill/>
          <a:ln>
            <a:noFill/>
          </a:ln>
        </p:spPr>
      </p:pic>
      <p:pic>
        <p:nvPicPr>
          <p:cNvPr id="7" name="Audio 1">
            <a:hlinkClick r:id="" action="ppaction://media"/>
            <a:extLst>
              <a:ext uri="{FF2B5EF4-FFF2-40B4-BE49-F238E27FC236}">
                <a16:creationId xmlns:a16="http://schemas.microsoft.com/office/drawing/2014/main" id="{08AAA4CE-75CC-4F69-9AFD-98326BA4ED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7802" y="4787302"/>
            <a:ext cx="203798" cy="2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17"/>
    </mc:Choice>
    <mc:Fallback xmlns="">
      <p:transition spd="slow" advTm="1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224275" y="415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Recommendations for Fred Abele/McKownville Parks</a:t>
            </a:r>
            <a:endParaRPr sz="2700"/>
          </a:p>
        </p:txBody>
      </p:sp>
      <p:sp>
        <p:nvSpPr>
          <p:cNvPr id="140" name="Google Shape;140;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41" name="Google Shape;141;p25"/>
          <p:cNvSpPr txBox="1">
            <a:spLocks noGrp="1"/>
          </p:cNvSpPr>
          <p:nvPr>
            <p:ph type="body" idx="2"/>
          </p:nvPr>
        </p:nvSpPr>
        <p:spPr>
          <a:xfrm>
            <a:off x="4905250" y="1470913"/>
            <a:ext cx="3999900" cy="2779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dirty="0">
                <a:solidFill>
                  <a:srgbClr val="FFFFFF"/>
                </a:solidFill>
              </a:rPr>
              <a:t>Construct multi</a:t>
            </a:r>
            <a:r>
              <a:rPr lang="en-US" dirty="0">
                <a:solidFill>
                  <a:srgbClr val="FFFFFF"/>
                </a:solidFill>
              </a:rPr>
              <a:t>-</a:t>
            </a:r>
            <a:r>
              <a:rPr lang="en" dirty="0">
                <a:solidFill>
                  <a:srgbClr val="FFFFFF"/>
                </a:solidFill>
              </a:rPr>
              <a:t>use paths on:</a:t>
            </a:r>
            <a:endParaRPr dirty="0">
              <a:solidFill>
                <a:srgbClr val="FFFFFF"/>
              </a:solidFill>
            </a:endParaRPr>
          </a:p>
          <a:p>
            <a:pPr marL="914400" lvl="1" indent="-317500" algn="l" rtl="0">
              <a:spcBef>
                <a:spcPts val="0"/>
              </a:spcBef>
              <a:spcAft>
                <a:spcPts val="0"/>
              </a:spcAft>
              <a:buClr>
                <a:srgbClr val="FFFFFF"/>
              </a:buClr>
              <a:buSzPts val="1400"/>
              <a:buChar char="○"/>
            </a:pPr>
            <a:r>
              <a:rPr lang="en" sz="1400" dirty="0">
                <a:solidFill>
                  <a:srgbClr val="FFFFFF"/>
                </a:solidFill>
              </a:rPr>
              <a:t>Strawberry Lane</a:t>
            </a:r>
            <a:endParaRPr sz="1400" dirty="0">
              <a:solidFill>
                <a:srgbClr val="FFFFFF"/>
              </a:solidFill>
            </a:endParaRPr>
          </a:p>
          <a:p>
            <a:pPr marL="914400" lvl="1" indent="-317500" algn="l" rtl="0">
              <a:spcBef>
                <a:spcPts val="0"/>
              </a:spcBef>
              <a:spcAft>
                <a:spcPts val="0"/>
              </a:spcAft>
              <a:buClr>
                <a:srgbClr val="FFFFFF"/>
              </a:buClr>
              <a:buSzPts val="1400"/>
              <a:buChar char="○"/>
            </a:pPr>
            <a:r>
              <a:rPr lang="en" sz="1400" dirty="0">
                <a:solidFill>
                  <a:srgbClr val="FFFFFF"/>
                </a:solidFill>
              </a:rPr>
              <a:t>Schoolhouse Road</a:t>
            </a:r>
            <a:endParaRPr sz="1400" dirty="0">
              <a:solidFill>
                <a:srgbClr val="FFFFFF"/>
              </a:solidFill>
            </a:endParaRPr>
          </a:p>
          <a:p>
            <a:pPr marL="914400" lvl="1" indent="-317500" algn="l" rtl="0">
              <a:spcBef>
                <a:spcPts val="0"/>
              </a:spcBef>
              <a:spcAft>
                <a:spcPts val="0"/>
              </a:spcAft>
              <a:buClr>
                <a:srgbClr val="FFFFFF"/>
              </a:buClr>
              <a:buSzPts val="1400"/>
              <a:buChar char="○"/>
            </a:pPr>
            <a:r>
              <a:rPr lang="en" sz="1400" dirty="0">
                <a:solidFill>
                  <a:srgbClr val="FFFFFF"/>
                </a:solidFill>
              </a:rPr>
              <a:t>Fuller Road</a:t>
            </a:r>
            <a:endParaRPr sz="1400" dirty="0">
              <a:solidFill>
                <a:srgbClr val="FFFFFF"/>
              </a:solidFill>
            </a:endParaRPr>
          </a:p>
          <a:p>
            <a:pPr marL="914400" lvl="1" indent="-317500" algn="l" rtl="0">
              <a:spcBef>
                <a:spcPts val="0"/>
              </a:spcBef>
              <a:spcAft>
                <a:spcPts val="0"/>
              </a:spcAft>
              <a:buClr>
                <a:srgbClr val="FFFFFF"/>
              </a:buClr>
              <a:buSzPts val="1400"/>
              <a:buChar char="○"/>
            </a:pPr>
            <a:r>
              <a:rPr lang="en" sz="1400" dirty="0">
                <a:solidFill>
                  <a:srgbClr val="FFFFFF"/>
                </a:solidFill>
              </a:rPr>
              <a:t>Mckown Road</a:t>
            </a:r>
            <a:endParaRPr sz="1400" dirty="0">
              <a:solidFill>
                <a:srgbClr val="FFFFFF"/>
              </a:solidFill>
            </a:endParaRPr>
          </a:p>
          <a:p>
            <a:pPr marL="914400" lvl="1" indent="-317500" algn="l" rtl="0">
              <a:spcBef>
                <a:spcPts val="0"/>
              </a:spcBef>
              <a:spcAft>
                <a:spcPts val="0"/>
              </a:spcAft>
              <a:buClr>
                <a:srgbClr val="FFFFFF"/>
              </a:buClr>
              <a:buSzPts val="1400"/>
              <a:buChar char="○"/>
            </a:pPr>
            <a:r>
              <a:rPr lang="en" sz="1400" dirty="0">
                <a:solidFill>
                  <a:srgbClr val="FFFFFF"/>
                </a:solidFill>
              </a:rPr>
              <a:t>Norwood Street </a:t>
            </a:r>
            <a:endParaRPr sz="1400"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Maintain and extend Power Line Path</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Bike/ped connection between Stuyvesant Plaza and Crossgates Mall </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Enhance park visibility via signage and beautification </a:t>
            </a:r>
            <a:endParaRPr dirty="0">
              <a:solidFill>
                <a:srgbClr val="FFFFFF"/>
              </a:solidFill>
            </a:endParaRPr>
          </a:p>
          <a:p>
            <a:pPr marL="914400" lvl="0" indent="0" algn="l" rtl="0">
              <a:spcBef>
                <a:spcPts val="1600"/>
              </a:spcBef>
              <a:spcAft>
                <a:spcPts val="1600"/>
              </a:spcAft>
              <a:buNone/>
            </a:pPr>
            <a:endParaRPr dirty="0"/>
          </a:p>
        </p:txBody>
      </p:sp>
      <p:pic>
        <p:nvPicPr>
          <p:cNvPr id="142" name="Google Shape;142;p25"/>
          <p:cNvPicPr preferRelativeResize="0"/>
          <p:nvPr/>
        </p:nvPicPr>
        <p:blipFill>
          <a:blip r:embed="rId5">
            <a:alphaModFix/>
          </a:blip>
          <a:stretch>
            <a:fillRect/>
          </a:stretch>
        </p:blipFill>
        <p:spPr>
          <a:xfrm>
            <a:off x="311700" y="1152475"/>
            <a:ext cx="4413496" cy="3501451"/>
          </a:xfrm>
          <a:prstGeom prst="rect">
            <a:avLst/>
          </a:prstGeom>
          <a:noFill/>
          <a:ln>
            <a:noFill/>
          </a:ln>
        </p:spPr>
      </p:pic>
      <p:pic>
        <p:nvPicPr>
          <p:cNvPr id="2" name="Audio 1">
            <a:hlinkClick r:id="" action="ppaction://media"/>
            <a:extLst>
              <a:ext uri="{FF2B5EF4-FFF2-40B4-BE49-F238E27FC236}">
                <a16:creationId xmlns:a16="http://schemas.microsoft.com/office/drawing/2014/main" id="{9A0373F4-90F0-435A-862E-0980EFBC8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1916" y="4791416"/>
            <a:ext cx="199684" cy="1996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96"/>
    </mc:Choice>
    <mc:Fallback xmlns="">
      <p:transition spd="slow" advTm="2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224275" y="335825"/>
            <a:ext cx="8520600" cy="53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Black Creek Marsh Wildlife Management Area</a:t>
            </a:r>
            <a:endParaRPr/>
          </a:p>
        </p:txBody>
      </p:sp>
      <p:sp>
        <p:nvSpPr>
          <p:cNvPr id="148" name="Google Shape;148;p26"/>
          <p:cNvSpPr txBox="1">
            <a:spLocks noGrp="1"/>
          </p:cNvSpPr>
          <p:nvPr>
            <p:ph type="body" idx="2"/>
          </p:nvPr>
        </p:nvSpPr>
        <p:spPr>
          <a:xfrm>
            <a:off x="5060475" y="1492688"/>
            <a:ext cx="3999900" cy="2736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dirty="0">
              <a:solidFill>
                <a:srgbClr val="FFFFFF"/>
              </a:solidFill>
            </a:endParaRPr>
          </a:p>
          <a:p>
            <a:pPr marL="457200" lvl="0" indent="-317500" algn="l" rtl="0">
              <a:lnSpc>
                <a:spcPct val="100000"/>
              </a:lnSpc>
              <a:spcBef>
                <a:spcPts val="0"/>
              </a:spcBef>
              <a:spcAft>
                <a:spcPts val="0"/>
              </a:spcAft>
              <a:buClr>
                <a:srgbClr val="FFFFFF"/>
              </a:buClr>
              <a:buSzPts val="1400"/>
              <a:buChar char="●"/>
            </a:pPr>
            <a:r>
              <a:rPr lang="en" dirty="0">
                <a:solidFill>
                  <a:srgbClr val="FFFFFF"/>
                </a:solidFill>
              </a:rPr>
              <a:t>CDTC Capital District Trail Plan - Proposed Trail</a:t>
            </a:r>
            <a:endParaRPr dirty="0">
              <a:solidFill>
                <a:srgbClr val="FFFFFF"/>
              </a:solidFill>
            </a:endParaRPr>
          </a:p>
          <a:p>
            <a:pPr marL="914400" lvl="1" indent="-304800" algn="l" rtl="0">
              <a:lnSpc>
                <a:spcPct val="100000"/>
              </a:lnSpc>
              <a:spcBef>
                <a:spcPts val="0"/>
              </a:spcBef>
              <a:spcAft>
                <a:spcPts val="0"/>
              </a:spcAft>
              <a:buClr>
                <a:srgbClr val="FFFFFF"/>
              </a:buClr>
              <a:buSzPts val="1200"/>
              <a:buChar char="○"/>
            </a:pPr>
            <a:r>
              <a:rPr lang="en" sz="1400" dirty="0">
                <a:solidFill>
                  <a:srgbClr val="FFFFFF"/>
                </a:solidFill>
              </a:rPr>
              <a:t>Extend the Albany County Helderberg-Hudson Rail Trail beyond Rail Trail Terminus in Voorheesville</a:t>
            </a:r>
            <a:endParaRPr sz="1400" dirty="0">
              <a:solidFill>
                <a:srgbClr val="FFFFFF"/>
              </a:solidFill>
            </a:endParaRPr>
          </a:p>
          <a:p>
            <a:pPr marL="457200" lvl="0" indent="-317500" algn="l" rtl="0">
              <a:lnSpc>
                <a:spcPct val="100000"/>
              </a:lnSpc>
              <a:spcBef>
                <a:spcPts val="0"/>
              </a:spcBef>
              <a:spcAft>
                <a:spcPts val="0"/>
              </a:spcAft>
              <a:buClr>
                <a:srgbClr val="FFFFFF"/>
              </a:buClr>
              <a:buSzPts val="1400"/>
              <a:buChar char="●"/>
            </a:pPr>
            <a:r>
              <a:rPr lang="en" dirty="0">
                <a:solidFill>
                  <a:srgbClr val="FFFFFF"/>
                </a:solidFill>
              </a:rPr>
              <a:t>Connect Black Creek Marsh Wildlife Area and Guilderland Center</a:t>
            </a:r>
            <a:endParaRPr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 sz="1400" dirty="0">
                <a:solidFill>
                  <a:srgbClr val="FFFFFF"/>
                </a:solidFill>
              </a:rPr>
              <a:t>Bike-related Roads Signs</a:t>
            </a:r>
            <a:endParaRPr sz="1400" dirty="0">
              <a:solidFill>
                <a:srgbClr val="FFFFFF"/>
              </a:solidFill>
            </a:endParaRPr>
          </a:p>
          <a:p>
            <a:pPr marL="914400" lvl="1" indent="-317500" algn="l" rtl="0">
              <a:lnSpc>
                <a:spcPct val="100000"/>
              </a:lnSpc>
              <a:spcBef>
                <a:spcPts val="0"/>
              </a:spcBef>
              <a:spcAft>
                <a:spcPts val="0"/>
              </a:spcAft>
              <a:buClr>
                <a:srgbClr val="FFFFFF"/>
              </a:buClr>
              <a:buSzPts val="1400"/>
              <a:buChar char="○"/>
            </a:pPr>
            <a:r>
              <a:rPr lang="en" sz="1400" dirty="0">
                <a:solidFill>
                  <a:srgbClr val="FFFFFF"/>
                </a:solidFill>
              </a:rPr>
              <a:t>Advisory Bike Lanes</a:t>
            </a:r>
            <a:endParaRPr sz="1400" dirty="0">
              <a:solidFill>
                <a:srgbClr val="FFFFFF"/>
              </a:solidFill>
            </a:endParaRPr>
          </a:p>
          <a:p>
            <a:pPr marL="457200" lvl="0" indent="0" algn="l" rtl="0">
              <a:lnSpc>
                <a:spcPct val="100000"/>
              </a:lnSpc>
              <a:spcBef>
                <a:spcPts val="0"/>
              </a:spcBef>
              <a:spcAft>
                <a:spcPts val="0"/>
              </a:spcAft>
              <a:buNone/>
            </a:pPr>
            <a:endParaRPr dirty="0"/>
          </a:p>
          <a:p>
            <a:pPr marL="0" lvl="0" indent="0" algn="l" rtl="0">
              <a:spcBef>
                <a:spcPts val="0"/>
              </a:spcBef>
              <a:spcAft>
                <a:spcPts val="1600"/>
              </a:spcAft>
              <a:buNone/>
            </a:pPr>
            <a:endParaRPr dirty="0"/>
          </a:p>
        </p:txBody>
      </p:sp>
      <p:pic>
        <p:nvPicPr>
          <p:cNvPr id="149" name="Google Shape;149;p26"/>
          <p:cNvPicPr preferRelativeResize="0"/>
          <p:nvPr/>
        </p:nvPicPr>
        <p:blipFill>
          <a:blip r:embed="rId5">
            <a:alphaModFix/>
          </a:blip>
          <a:stretch>
            <a:fillRect/>
          </a:stretch>
        </p:blipFill>
        <p:spPr>
          <a:xfrm>
            <a:off x="397550" y="1085463"/>
            <a:ext cx="4590080" cy="3550425"/>
          </a:xfrm>
          <a:prstGeom prst="rect">
            <a:avLst/>
          </a:prstGeom>
          <a:noFill/>
          <a:ln>
            <a:noFill/>
          </a:ln>
        </p:spPr>
      </p:pic>
      <p:pic>
        <p:nvPicPr>
          <p:cNvPr id="2" name="Audio 1">
            <a:hlinkClick r:id="" action="ppaction://media"/>
            <a:extLst>
              <a:ext uri="{FF2B5EF4-FFF2-40B4-BE49-F238E27FC236}">
                <a16:creationId xmlns:a16="http://schemas.microsoft.com/office/drawing/2014/main" id="{E4A56CEA-1FF5-4EFE-A51C-57D65548C0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8952" y="4738452"/>
            <a:ext cx="252648" cy="2526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90"/>
    </mc:Choice>
    <mc:Fallback xmlns="">
      <p:transition spd="slow" advTm="2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224275" y="160975"/>
            <a:ext cx="8520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Recommendations for Bozen Kill Preserve</a:t>
            </a:r>
            <a:endParaRPr sz="2700"/>
          </a:p>
        </p:txBody>
      </p:sp>
      <p:sp>
        <p:nvSpPr>
          <p:cNvPr id="155" name="Google Shape;155;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6" name="Google Shape;156;p27"/>
          <p:cNvSpPr txBox="1">
            <a:spLocks noGrp="1"/>
          </p:cNvSpPr>
          <p:nvPr>
            <p:ph type="body" idx="2"/>
          </p:nvPr>
        </p:nvSpPr>
        <p:spPr>
          <a:xfrm>
            <a:off x="4901837" y="1924917"/>
            <a:ext cx="3999900" cy="1901668"/>
          </a:xfrm>
          <a:prstGeom prst="rect">
            <a:avLst/>
          </a:prstGeom>
        </p:spPr>
        <p:txBody>
          <a:bodyPr spcFirstLastPara="1" wrap="square" lIns="91425" tIns="91425" rIns="91425" bIns="91425" anchor="t" anchorCtr="0">
            <a:noAutofit/>
          </a:bodyPr>
          <a:lstStyle/>
          <a:p>
            <a:pPr lvl="0">
              <a:lnSpc>
                <a:spcPct val="100000"/>
              </a:lnSpc>
              <a:buClr>
                <a:srgbClr val="FFFFFF"/>
              </a:buClr>
            </a:pPr>
            <a:r>
              <a:rPr lang="en-US" dirty="0">
                <a:solidFill>
                  <a:srgbClr val="FFFFFF"/>
                </a:solidFill>
              </a:rPr>
              <a:t>Improve </a:t>
            </a:r>
            <a:r>
              <a:rPr lang="en-US" dirty="0" err="1">
                <a:solidFill>
                  <a:srgbClr val="FFFFFF"/>
                </a:solidFill>
              </a:rPr>
              <a:t>Wayfinding</a:t>
            </a:r>
            <a:endParaRPr lang="en-US" dirty="0">
              <a:solidFill>
                <a:srgbClr val="FFFFFF"/>
              </a:solidFill>
            </a:endParaRPr>
          </a:p>
          <a:p>
            <a:pPr lvl="0">
              <a:lnSpc>
                <a:spcPct val="100000"/>
              </a:lnSpc>
              <a:buClr>
                <a:srgbClr val="FFFFFF"/>
              </a:buClr>
            </a:pPr>
            <a:r>
              <a:rPr lang="en-US" dirty="0">
                <a:solidFill>
                  <a:srgbClr val="FFFFFF"/>
                </a:solidFill>
              </a:rPr>
              <a:t>Mountain Bike Trails </a:t>
            </a:r>
          </a:p>
          <a:p>
            <a:pPr lvl="0">
              <a:lnSpc>
                <a:spcPct val="100000"/>
              </a:lnSpc>
              <a:buClr>
                <a:srgbClr val="FFFFFF"/>
              </a:buClr>
            </a:pPr>
            <a:r>
              <a:rPr lang="en-US" dirty="0">
                <a:solidFill>
                  <a:srgbClr val="FFFFFF"/>
                </a:solidFill>
              </a:rPr>
              <a:t>CDTC Capital District Trail Plan – Proposed Trail</a:t>
            </a:r>
          </a:p>
          <a:p>
            <a:pPr lvl="1" indent="-317500">
              <a:lnSpc>
                <a:spcPct val="100000"/>
              </a:lnSpc>
              <a:spcBef>
                <a:spcPts val="0"/>
              </a:spcBef>
              <a:buClr>
                <a:srgbClr val="FFFFFF"/>
              </a:buClr>
              <a:buSzPts val="1400"/>
            </a:pPr>
            <a:r>
              <a:rPr lang="en-US" sz="1400" dirty="0">
                <a:solidFill>
                  <a:srgbClr val="FFFFFF"/>
                </a:solidFill>
              </a:rPr>
              <a:t>Extension of Rail Trail from Terminus in Voorheesville to </a:t>
            </a:r>
            <a:r>
              <a:rPr lang="en-US" sz="1400" dirty="0" err="1">
                <a:solidFill>
                  <a:srgbClr val="FFFFFF"/>
                </a:solidFill>
              </a:rPr>
              <a:t>Bozenkill</a:t>
            </a:r>
            <a:r>
              <a:rPr lang="en-US" sz="1400" dirty="0">
                <a:solidFill>
                  <a:srgbClr val="FFFFFF"/>
                </a:solidFill>
              </a:rPr>
              <a:t> Preserve </a:t>
            </a:r>
          </a:p>
          <a:p>
            <a:pPr marL="139700" indent="0">
              <a:lnSpc>
                <a:spcPct val="100000"/>
              </a:lnSpc>
              <a:buClr>
                <a:srgbClr val="000000"/>
              </a:buClr>
              <a:buNone/>
            </a:pPr>
            <a:endParaRPr dirty="0">
              <a:solidFill>
                <a:schemeClr val="tx1"/>
              </a:solidFill>
            </a:endParaRPr>
          </a:p>
        </p:txBody>
      </p:sp>
      <p:pic>
        <p:nvPicPr>
          <p:cNvPr id="157" name="Google Shape;157;p27"/>
          <p:cNvPicPr preferRelativeResize="0"/>
          <p:nvPr/>
        </p:nvPicPr>
        <p:blipFill>
          <a:blip r:embed="rId5">
            <a:alphaModFix/>
          </a:blip>
          <a:stretch>
            <a:fillRect/>
          </a:stretch>
        </p:blipFill>
        <p:spPr>
          <a:xfrm>
            <a:off x="265900" y="1136650"/>
            <a:ext cx="4457700" cy="3448050"/>
          </a:xfrm>
          <a:prstGeom prst="rect">
            <a:avLst/>
          </a:prstGeom>
          <a:noFill/>
          <a:ln>
            <a:noFill/>
          </a:ln>
        </p:spPr>
      </p:pic>
      <p:pic>
        <p:nvPicPr>
          <p:cNvPr id="2" name="Audio 1">
            <a:hlinkClick r:id="" action="ppaction://media"/>
            <a:extLst>
              <a:ext uri="{FF2B5EF4-FFF2-40B4-BE49-F238E27FC236}">
                <a16:creationId xmlns:a16="http://schemas.microsoft.com/office/drawing/2014/main" id="{A82D33D1-AD53-4BDA-BD00-30F38D29C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04084" y="4754735"/>
            <a:ext cx="187515" cy="187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311700" y="430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for Watervliet Reservoir</a:t>
            </a:r>
            <a:endParaRPr/>
          </a:p>
        </p:txBody>
      </p:sp>
      <p:sp>
        <p:nvSpPr>
          <p:cNvPr id="163" name="Google Shape;163;p28"/>
          <p:cNvSpPr txBox="1">
            <a:spLocks noGrp="1"/>
          </p:cNvSpPr>
          <p:nvPr>
            <p:ph type="body" idx="2"/>
          </p:nvPr>
        </p:nvSpPr>
        <p:spPr>
          <a:xfrm>
            <a:off x="4832400" y="1732075"/>
            <a:ext cx="3999900" cy="225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dirty="0">
                <a:solidFill>
                  <a:srgbClr val="FFFFFF"/>
                </a:solidFill>
              </a:rPr>
              <a:t>Developing any trails along the Watervliet Reservoir requires coordinations between the City of Watervliet and the Town of Guilderland</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Proposed trail includes extending the Vosburgh Trails around the reservoir to any potential recreation area that is agreed upon</a:t>
            </a:r>
            <a:endParaRPr dirty="0">
              <a:solidFill>
                <a:srgbClr val="FFFFFF"/>
              </a:solidFill>
            </a:endParaRPr>
          </a:p>
        </p:txBody>
      </p:sp>
      <p:pic>
        <p:nvPicPr>
          <p:cNvPr id="164" name="Google Shape;164;p28"/>
          <p:cNvPicPr preferRelativeResize="0"/>
          <p:nvPr/>
        </p:nvPicPr>
        <p:blipFill>
          <a:blip r:embed="rId5">
            <a:alphaModFix/>
          </a:blip>
          <a:stretch>
            <a:fillRect/>
          </a:stretch>
        </p:blipFill>
        <p:spPr>
          <a:xfrm>
            <a:off x="411275" y="1152475"/>
            <a:ext cx="4421116" cy="3416400"/>
          </a:xfrm>
          <a:prstGeom prst="rect">
            <a:avLst/>
          </a:prstGeom>
          <a:noFill/>
          <a:ln>
            <a:noFill/>
          </a:ln>
        </p:spPr>
      </p:pic>
      <p:pic>
        <p:nvPicPr>
          <p:cNvPr id="6" name="Audio 2">
            <a:hlinkClick r:id="" action="ppaction://media"/>
            <a:extLst>
              <a:ext uri="{FF2B5EF4-FFF2-40B4-BE49-F238E27FC236}">
                <a16:creationId xmlns:a16="http://schemas.microsoft.com/office/drawing/2014/main" id="{90DA884B-510F-4FA6-864F-4B1905573B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7802" y="4787302"/>
            <a:ext cx="203798" cy="2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76"/>
    </mc:Choice>
    <mc:Fallback xmlns="">
      <p:transition spd="slow" advTm="1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00" y="328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Tawasentha Park</a:t>
            </a:r>
            <a:endParaRPr/>
          </a:p>
        </p:txBody>
      </p:sp>
      <p:sp>
        <p:nvSpPr>
          <p:cNvPr id="170" name="Google Shape;170;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71" name="Google Shape;171;p29"/>
          <p:cNvSpPr txBox="1">
            <a:spLocks noGrp="1"/>
          </p:cNvSpPr>
          <p:nvPr>
            <p:ph type="body" idx="2"/>
          </p:nvPr>
        </p:nvSpPr>
        <p:spPr>
          <a:xfrm>
            <a:off x="4934400" y="2475175"/>
            <a:ext cx="3999900" cy="771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Create a pathway connecting Tawasentha Park to the Western Turnpike Golf Course</a:t>
            </a:r>
            <a:endParaRPr>
              <a:solidFill>
                <a:srgbClr val="FFFFFF"/>
              </a:solidFill>
            </a:endParaRPr>
          </a:p>
        </p:txBody>
      </p:sp>
      <p:pic>
        <p:nvPicPr>
          <p:cNvPr id="172" name="Google Shape;172;p29"/>
          <p:cNvPicPr preferRelativeResize="0"/>
          <p:nvPr/>
        </p:nvPicPr>
        <p:blipFill>
          <a:blip r:embed="rId5">
            <a:alphaModFix/>
          </a:blip>
          <a:stretch>
            <a:fillRect/>
          </a:stretch>
        </p:blipFill>
        <p:spPr>
          <a:xfrm>
            <a:off x="188850" y="1017725"/>
            <a:ext cx="4643550" cy="3910375"/>
          </a:xfrm>
          <a:prstGeom prst="rect">
            <a:avLst/>
          </a:prstGeom>
          <a:noFill/>
          <a:ln>
            <a:noFill/>
          </a:ln>
        </p:spPr>
      </p:pic>
      <p:pic>
        <p:nvPicPr>
          <p:cNvPr id="2" name="Audio 1">
            <a:hlinkClick r:id="" action="ppaction://media"/>
            <a:extLst>
              <a:ext uri="{FF2B5EF4-FFF2-40B4-BE49-F238E27FC236}">
                <a16:creationId xmlns:a16="http://schemas.microsoft.com/office/drawing/2014/main" id="{53D2E474-15CB-4741-B612-A5FC1B1B7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354" y="4758854"/>
            <a:ext cx="232246" cy="23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6"/>
    </mc:Choice>
    <mc:Fallback xmlns="">
      <p:transition spd="slow" advTm="1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224275" y="160975"/>
            <a:ext cx="8520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Recommendations for Albany Pine Bush Preserve</a:t>
            </a:r>
            <a:endParaRPr sz="2700"/>
          </a:p>
        </p:txBody>
      </p:sp>
      <p:sp>
        <p:nvSpPr>
          <p:cNvPr id="178" name="Google Shape;178;p30"/>
          <p:cNvSpPr txBox="1">
            <a:spLocks noGrp="1"/>
          </p:cNvSpPr>
          <p:nvPr>
            <p:ph type="body" idx="2"/>
          </p:nvPr>
        </p:nvSpPr>
        <p:spPr>
          <a:xfrm>
            <a:off x="3123576" y="948475"/>
            <a:ext cx="2721998" cy="3398378"/>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FFFFFF"/>
              </a:buClr>
              <a:buSzPts val="1400"/>
              <a:buChar char="●"/>
            </a:pPr>
            <a:r>
              <a:rPr lang="en" dirty="0">
                <a:solidFill>
                  <a:srgbClr val="FFFFFF"/>
                </a:solidFill>
              </a:rPr>
              <a:t>Establish a multi-use trail along the powerline to connect Pine Bush Preserve Yellow Trail to Rt. 155</a:t>
            </a:r>
            <a:r>
              <a:rPr lang="en-US" dirty="0">
                <a:solidFill>
                  <a:srgbClr val="FFFFFF"/>
                </a:solidFill>
              </a:rPr>
              <a:t> (commonly referred to as the “Albany Loop”</a:t>
            </a:r>
            <a:endParaRPr dirty="0">
              <a:solidFill>
                <a:srgbClr val="FFFFFF"/>
              </a:solidFill>
            </a:endParaRPr>
          </a:p>
          <a:p>
            <a:pPr marL="457200" lvl="0" indent="-317500" algn="l" rtl="0">
              <a:lnSpc>
                <a:spcPct val="100000"/>
              </a:lnSpc>
              <a:spcBef>
                <a:spcPts val="0"/>
              </a:spcBef>
              <a:spcAft>
                <a:spcPts val="0"/>
              </a:spcAft>
              <a:buClr>
                <a:srgbClr val="FFFFFF"/>
              </a:buClr>
              <a:buSzPts val="1400"/>
              <a:buChar char="●"/>
            </a:pPr>
            <a:r>
              <a:rPr lang="en" dirty="0">
                <a:solidFill>
                  <a:srgbClr val="FFFFFF"/>
                </a:solidFill>
              </a:rPr>
              <a:t>Walking trail proposed as part of Winding Brook Commons Project</a:t>
            </a:r>
            <a:endParaRPr dirty="0">
              <a:solidFill>
                <a:srgbClr val="FFFFFF"/>
              </a:solidFill>
            </a:endParaRPr>
          </a:p>
          <a:p>
            <a:pPr marL="457200" lvl="0" indent="-317500" algn="l" rtl="0">
              <a:lnSpc>
                <a:spcPct val="100000"/>
              </a:lnSpc>
              <a:spcBef>
                <a:spcPts val="0"/>
              </a:spcBef>
              <a:spcAft>
                <a:spcPts val="0"/>
              </a:spcAft>
              <a:buClr>
                <a:srgbClr val="FFFFFF"/>
              </a:buClr>
              <a:buSzPts val="1400"/>
              <a:buChar char="●"/>
            </a:pPr>
            <a:r>
              <a:rPr lang="en" dirty="0">
                <a:solidFill>
                  <a:srgbClr val="FFFFFF"/>
                </a:solidFill>
              </a:rPr>
              <a:t>Multi</a:t>
            </a:r>
            <a:r>
              <a:rPr lang="en-US" dirty="0">
                <a:solidFill>
                  <a:srgbClr val="FFFFFF"/>
                </a:solidFill>
              </a:rPr>
              <a:t>-</a:t>
            </a:r>
            <a:r>
              <a:rPr lang="en" dirty="0">
                <a:solidFill>
                  <a:srgbClr val="FFFFFF"/>
                </a:solidFill>
              </a:rPr>
              <a:t>use trail alongside west boundary of Guilderland Elementary School.</a:t>
            </a:r>
            <a:endParaRPr dirty="0">
              <a:solidFill>
                <a:srgbClr val="FFFFFF"/>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6790" y="4726290"/>
            <a:ext cx="264809" cy="264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24"/>
    </mc:Choice>
    <mc:Fallback xmlns="">
      <p:transition xmlns:p14="http://schemas.microsoft.com/office/powerpoint/2010/main" spd="slow" advTm="2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90" y="171593"/>
            <a:ext cx="8520600" cy="572700"/>
          </a:xfrm>
        </p:spPr>
        <p:txBody>
          <a:bodyPr/>
          <a:lstStyle/>
          <a:p>
            <a:r>
              <a:rPr lang="en" dirty="0"/>
              <a:t>Historical Sites</a:t>
            </a:r>
            <a:endParaRPr lang="en-US" dirty="0"/>
          </a:p>
        </p:txBody>
      </p:sp>
      <p:sp>
        <p:nvSpPr>
          <p:cNvPr id="5" name="Google Shape;185;p31"/>
          <p:cNvSpPr txBox="1">
            <a:spLocks noGrp="1"/>
          </p:cNvSpPr>
          <p:nvPr>
            <p:ph type="body" idx="1"/>
          </p:nvPr>
        </p:nvSpPr>
        <p:spPr>
          <a:xfrm>
            <a:off x="0" y="672015"/>
            <a:ext cx="4376762" cy="4218386"/>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FFFFFF"/>
              </a:buClr>
              <a:buSzPts val="1400"/>
              <a:buChar char="●"/>
            </a:pPr>
            <a:r>
              <a:rPr lang="en" sz="1400" dirty="0">
                <a:solidFill>
                  <a:srgbClr val="FFFFFF"/>
                </a:solidFill>
              </a:rPr>
              <a:t>Trails can amplify the importance of historical sites as well as create an educational component and identity for the town.</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Historical sites</a:t>
            </a:r>
            <a:endParaRPr lang="en-US" sz="1400" dirty="0">
              <a:solidFill>
                <a:srgbClr val="FFFFFF"/>
              </a:solidFill>
            </a:endParaRPr>
          </a:p>
          <a:p>
            <a:pPr lvl="1">
              <a:spcBef>
                <a:spcPts val="0"/>
              </a:spcBef>
              <a:buClr>
                <a:srgbClr val="FFFFFF"/>
              </a:buClr>
              <a:buChar char="●"/>
            </a:pPr>
            <a:r>
              <a:rPr lang="en" dirty="0">
                <a:solidFill>
                  <a:srgbClr val="FFFFFF"/>
                </a:solidFill>
              </a:rPr>
              <a:t>Battle of Normanskill – located across from Winter Recreation Area</a:t>
            </a:r>
            <a:endParaRPr lang="en-US" dirty="0">
              <a:solidFill>
                <a:srgbClr val="FFFFFF"/>
              </a:solidFill>
            </a:endParaRPr>
          </a:p>
          <a:p>
            <a:pPr lvl="1">
              <a:spcBef>
                <a:spcPts val="0"/>
              </a:spcBef>
              <a:buClr>
                <a:srgbClr val="FFFFFF"/>
              </a:buClr>
              <a:buChar char="●"/>
            </a:pPr>
            <a:r>
              <a:rPr lang="en" sz="1400" dirty="0">
                <a:solidFill>
                  <a:srgbClr val="FFFFFF"/>
                </a:solidFill>
              </a:rPr>
              <a:t>Farm of Evert Bancker – Located on Route 146</a:t>
            </a:r>
            <a:endParaRPr lang="en-US" dirty="0">
              <a:solidFill>
                <a:srgbClr val="FFFFFF"/>
              </a:solidFill>
            </a:endParaRPr>
          </a:p>
          <a:p>
            <a:pPr lvl="1">
              <a:spcBef>
                <a:spcPts val="0"/>
              </a:spcBef>
              <a:buClr>
                <a:srgbClr val="FFFFFF"/>
              </a:buClr>
              <a:buChar char="●"/>
            </a:pPr>
            <a:r>
              <a:rPr lang="en" sz="1400" dirty="0">
                <a:solidFill>
                  <a:srgbClr val="FFFFFF"/>
                </a:solidFill>
              </a:rPr>
              <a:t>Glass Works – located on the Corner of Farm Lane and Foundry Road</a:t>
            </a:r>
            <a:endParaRPr lang="en-US" dirty="0">
              <a:solidFill>
                <a:srgbClr val="FFFFFF"/>
              </a:solidFill>
            </a:endParaRPr>
          </a:p>
          <a:p>
            <a:pPr lvl="1">
              <a:spcBef>
                <a:spcPts val="0"/>
              </a:spcBef>
              <a:buClr>
                <a:srgbClr val="FFFFFF"/>
              </a:buClr>
              <a:buChar char="●"/>
            </a:pPr>
            <a:r>
              <a:rPr lang="en" sz="1400" dirty="0">
                <a:solidFill>
                  <a:srgbClr val="FFFFFF"/>
                </a:solidFill>
              </a:rPr>
              <a:t>The Vale of Tawasentha – located to the west of Tawasentha Park</a:t>
            </a:r>
            <a:endParaRPr sz="1400" dirty="0">
              <a:solidFill>
                <a:srgbClr val="FFFFFF"/>
              </a:solidFill>
            </a:endParaRPr>
          </a:p>
          <a:p>
            <a:pPr marL="457200" lvl="0" indent="-317500" algn="l" rtl="0">
              <a:spcBef>
                <a:spcPts val="1200"/>
              </a:spcBef>
              <a:spcAft>
                <a:spcPts val="0"/>
              </a:spcAft>
              <a:buClr>
                <a:srgbClr val="FFFFFF"/>
              </a:buClr>
              <a:buSzPts val="1400"/>
              <a:buChar char="●"/>
            </a:pPr>
            <a:r>
              <a:rPr lang="en" sz="1400" dirty="0">
                <a:solidFill>
                  <a:srgbClr val="FFFFFF"/>
                </a:solidFill>
              </a:rPr>
              <a:t>Retrofitting Route 146 to support bicyclists and hikers would allow these sites to be connected and walkable for residents</a:t>
            </a:r>
            <a:endParaRPr sz="1400" dirty="0">
              <a:solidFill>
                <a:srgbClr val="FFFFFF"/>
              </a:solidFill>
            </a:endParaRPr>
          </a:p>
        </p:txBody>
      </p:sp>
      <p:pic>
        <p:nvPicPr>
          <p:cNvPr id="6" name="Picture 5" descr="Screen Shot 2020-04-27 at 10.39.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285" y="740633"/>
            <a:ext cx="3395872" cy="3515165"/>
          </a:xfrm>
          <a:prstGeom prst="rect">
            <a:avLst/>
          </a:prstGeom>
        </p:spPr>
      </p:pic>
      <p:sp>
        <p:nvSpPr>
          <p:cNvPr id="8" name="TextBox 7"/>
          <p:cNvSpPr txBox="1"/>
          <p:nvPr/>
        </p:nvSpPr>
        <p:spPr>
          <a:xfrm>
            <a:off x="4786710" y="4273242"/>
            <a:ext cx="4070332" cy="523220"/>
          </a:xfrm>
          <a:prstGeom prst="rect">
            <a:avLst/>
          </a:prstGeom>
          <a:noFill/>
        </p:spPr>
        <p:txBody>
          <a:bodyPr wrap="square" rtlCol="0">
            <a:spAutoFit/>
          </a:bodyPr>
          <a:lstStyle/>
          <a:p>
            <a:pPr algn="ctr"/>
            <a:r>
              <a:rPr lang="en-US" dirty="0">
                <a:solidFill>
                  <a:srgbClr val="FFFFFF"/>
                </a:solidFill>
              </a:rPr>
              <a:t>Visualization created on </a:t>
            </a:r>
            <a:r>
              <a:rPr lang="en-US" dirty="0" err="1">
                <a:solidFill>
                  <a:srgbClr val="FFFFFF"/>
                </a:solidFill>
              </a:rPr>
              <a:t>Sketchup</a:t>
            </a:r>
            <a:r>
              <a:rPr lang="en-US" dirty="0">
                <a:solidFill>
                  <a:srgbClr val="FFFFFF"/>
                </a:solidFill>
              </a:rPr>
              <a:t> of bike lanes and multi-use path along Route 146</a:t>
            </a:r>
          </a:p>
        </p:txBody>
      </p:sp>
      <p:pic>
        <p:nvPicPr>
          <p:cNvPr id="9"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8612795" y="4803585"/>
            <a:ext cx="211684" cy="211684"/>
          </a:xfrm>
          <a:prstGeom prst="rect">
            <a:avLst/>
          </a:prstGeom>
        </p:spPr>
      </p:pic>
    </p:spTree>
    <p:extLst>
      <p:ext uri="{BB962C8B-B14F-4D97-AF65-F5344CB8AC3E}">
        <p14:creationId xmlns:p14="http://schemas.microsoft.com/office/powerpoint/2010/main" val="304939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95418" y="24962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 </a:t>
            </a:r>
            <a:endParaRPr dirty="0"/>
          </a:p>
        </p:txBody>
      </p:sp>
      <p:sp>
        <p:nvSpPr>
          <p:cNvPr id="63" name="Google Shape;63;p14"/>
          <p:cNvSpPr txBox="1">
            <a:spLocks noGrp="1"/>
          </p:cNvSpPr>
          <p:nvPr>
            <p:ph type="body" idx="1"/>
          </p:nvPr>
        </p:nvSpPr>
        <p:spPr>
          <a:xfrm>
            <a:off x="311698" y="843093"/>
            <a:ext cx="8610467" cy="194136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sz="1400" dirty="0">
                <a:solidFill>
                  <a:srgbClr val="FFFFFF"/>
                </a:solidFill>
              </a:rPr>
              <a:t>The town of Guilderland has partnered with the University at Albany Master of Regional Planning program to begin advancements with the trails/open space project. </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Developing and redeveloping multi-use trails that would link residential neighborhoods. Overall assessment of parks, open spaces, residential developments, and other existing conditions.</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Review of prior planning studies, and historical background assessment.</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Community engagement strategy and public meeting.</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Further Identify key destinations Guilderland.  </a:t>
            </a:r>
            <a:endParaRPr sz="1400" dirty="0">
              <a:solidFill>
                <a:srgbClr val="FFFFFF"/>
              </a:solidFill>
            </a:endParaRPr>
          </a:p>
        </p:txBody>
      </p:sp>
      <p:pic>
        <p:nvPicPr>
          <p:cNvPr id="4" name="Slide 1 - Slide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8449" y="4803585"/>
            <a:ext cx="187274" cy="187274"/>
          </a:xfrm>
          <a:prstGeom prst="rect">
            <a:avLst/>
          </a:prstGeom>
        </p:spPr>
      </p:pic>
      <p:pic>
        <p:nvPicPr>
          <p:cNvPr id="6" name="Google Shape;57;p13"/>
          <p:cNvPicPr preferRelativeResize="0"/>
          <p:nvPr/>
        </p:nvPicPr>
        <p:blipFill>
          <a:blip r:embed="rId6">
            <a:alphaModFix/>
          </a:blip>
          <a:stretch>
            <a:fillRect/>
          </a:stretch>
        </p:blipFill>
        <p:spPr>
          <a:xfrm>
            <a:off x="1611945" y="2914719"/>
            <a:ext cx="2946827" cy="2029224"/>
          </a:xfrm>
          <a:prstGeom prst="rect">
            <a:avLst/>
          </a:prstGeom>
          <a:noFill/>
          <a:ln>
            <a:noFill/>
          </a:ln>
        </p:spPr>
      </p:pic>
      <p:pic>
        <p:nvPicPr>
          <p:cNvPr id="7" name="Google Shape;56;p13"/>
          <p:cNvPicPr preferRelativeResize="0"/>
          <p:nvPr/>
        </p:nvPicPr>
        <p:blipFill>
          <a:blip r:embed="rId7">
            <a:alphaModFix/>
          </a:blip>
          <a:stretch>
            <a:fillRect/>
          </a:stretch>
        </p:blipFill>
        <p:spPr>
          <a:xfrm>
            <a:off x="4994242" y="2914717"/>
            <a:ext cx="2120698" cy="20354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0" y="182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Trail Amenities and Marketing</a:t>
            </a:r>
            <a:endParaRPr dirty="0"/>
          </a:p>
        </p:txBody>
      </p:sp>
      <p:sp>
        <p:nvSpPr>
          <p:cNvPr id="191" name="Google Shape;191;p32"/>
          <p:cNvSpPr txBox="1">
            <a:spLocks noGrp="1"/>
          </p:cNvSpPr>
          <p:nvPr>
            <p:ph type="body" idx="1"/>
          </p:nvPr>
        </p:nvSpPr>
        <p:spPr>
          <a:xfrm>
            <a:off x="64175" y="590200"/>
            <a:ext cx="3745800" cy="4422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400" dirty="0">
                <a:solidFill>
                  <a:srgbClr val="FFFFFF"/>
                </a:solidFill>
              </a:rPr>
              <a:t>Results from the public meeting indicated:</a:t>
            </a:r>
            <a:endParaRPr sz="1400" dirty="0">
              <a:solidFill>
                <a:srgbClr val="FFFFFF"/>
              </a:solidFill>
            </a:endParaRPr>
          </a:p>
          <a:p>
            <a:pPr marL="457200" lvl="0" indent="-317500" algn="l" rtl="0">
              <a:spcBef>
                <a:spcPts val="1200"/>
              </a:spcBef>
              <a:spcAft>
                <a:spcPts val="0"/>
              </a:spcAft>
              <a:buClr>
                <a:srgbClr val="FFFFFF"/>
              </a:buClr>
              <a:buSzPts val="1400"/>
              <a:buChar char="●"/>
            </a:pPr>
            <a:r>
              <a:rPr lang="en" sz="1400" dirty="0">
                <a:solidFill>
                  <a:srgbClr val="FFFFFF"/>
                </a:solidFill>
              </a:rPr>
              <a:t>Hiking trails, biking trails, connection to destinations, sidewalks, and a trail-type loop were among the most important amenities for residents.</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Additional quality of life amenities include seating areas, restrooms, and trash receptacles.</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000" dirty="0">
                <a:solidFill>
                  <a:srgbClr val="FFFFFF"/>
                </a:solidFill>
                <a:latin typeface="Times New Roman"/>
                <a:ea typeface="Times New Roman"/>
                <a:cs typeface="Times New Roman"/>
                <a:sym typeface="Times New Roman"/>
              </a:rPr>
              <a:t> </a:t>
            </a:r>
            <a:r>
              <a:rPr lang="en" sz="1400" dirty="0">
                <a:solidFill>
                  <a:srgbClr val="FFFFFF"/>
                </a:solidFill>
              </a:rPr>
              <a:t>General multi-use trails would be most cost effective for the Town in trail development</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The Town would benefit from more branded wayfinding throughout their trail systems</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Improvements could include additional signage. </a:t>
            </a:r>
            <a:endParaRPr sz="1400" dirty="0">
              <a:solidFill>
                <a:srgbClr val="FFFFFF"/>
              </a:solidFill>
            </a:endParaRPr>
          </a:p>
        </p:txBody>
      </p:sp>
      <p:pic>
        <p:nvPicPr>
          <p:cNvPr id="192" name="Google Shape;192;p32"/>
          <p:cNvPicPr preferRelativeResize="0"/>
          <p:nvPr/>
        </p:nvPicPr>
        <p:blipFill>
          <a:blip r:embed="rId5">
            <a:alphaModFix/>
          </a:blip>
          <a:stretch>
            <a:fillRect/>
          </a:stretch>
        </p:blipFill>
        <p:spPr>
          <a:xfrm>
            <a:off x="3809975" y="1239638"/>
            <a:ext cx="5242350" cy="3153175"/>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02089" y="4819868"/>
            <a:ext cx="187515" cy="187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10"/>
    </mc:Choice>
    <mc:Fallback xmlns="">
      <p:transition xmlns:p14="http://schemas.microsoft.com/office/powerpoint/2010/main" spd="slow" advTm="3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360543" y="26590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Wayfinding</a:t>
            </a:r>
            <a:endParaRPr dirty="0"/>
          </a:p>
        </p:txBody>
      </p:sp>
      <p:pic>
        <p:nvPicPr>
          <p:cNvPr id="199" name="Google Shape;199;p33"/>
          <p:cNvPicPr preferRelativeResize="0"/>
          <p:nvPr/>
        </p:nvPicPr>
        <p:blipFill>
          <a:blip r:embed="rId5">
            <a:alphaModFix/>
          </a:blip>
          <a:stretch>
            <a:fillRect/>
          </a:stretch>
        </p:blipFill>
        <p:spPr>
          <a:xfrm>
            <a:off x="371181" y="984005"/>
            <a:ext cx="8369076" cy="3329983"/>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8734647" y="4787301"/>
            <a:ext cx="203801" cy="203801"/>
          </a:xfrm>
          <a:prstGeom prst="rect">
            <a:avLst/>
          </a:prstGeom>
        </p:spPr>
      </p:pic>
      <p:sp>
        <p:nvSpPr>
          <p:cNvPr id="2" name="TextBox 1"/>
          <p:cNvSpPr txBox="1"/>
          <p:nvPr/>
        </p:nvSpPr>
        <p:spPr>
          <a:xfrm>
            <a:off x="423314" y="4429068"/>
            <a:ext cx="8368602" cy="338554"/>
          </a:xfrm>
          <a:prstGeom prst="rect">
            <a:avLst/>
          </a:prstGeom>
          <a:noFill/>
        </p:spPr>
        <p:txBody>
          <a:bodyPr wrap="square" rtlCol="0">
            <a:spAutoFit/>
          </a:bodyPr>
          <a:lstStyle/>
          <a:p>
            <a:pPr algn="ctr"/>
            <a:r>
              <a:rPr lang="en-US" sz="1600" dirty="0" err="1">
                <a:solidFill>
                  <a:schemeClr val="tx1"/>
                </a:solidFill>
              </a:rPr>
              <a:t>Helderberg</a:t>
            </a:r>
            <a:r>
              <a:rPr lang="en-US" sz="1600" dirty="0">
                <a:solidFill>
                  <a:schemeClr val="tx1"/>
                </a:solidFill>
              </a:rPr>
              <a:t> Escarpment incorporated into the </a:t>
            </a:r>
            <a:r>
              <a:rPr lang="en-US" sz="1600" dirty="0" err="1">
                <a:solidFill>
                  <a:schemeClr val="tx1"/>
                </a:solidFill>
              </a:rPr>
              <a:t>wayfinding</a:t>
            </a:r>
            <a:r>
              <a:rPr lang="en-US" sz="1600" dirty="0">
                <a:solidFill>
                  <a:schemeClr val="tx1"/>
                </a:solidFill>
              </a:rPr>
              <a:t> shown</a:t>
            </a:r>
          </a:p>
        </p:txBody>
      </p:sp>
    </p:spTree>
  </p:cSld>
  <p:clrMapOvr>
    <a:masterClrMapping/>
  </p:clrMapOvr>
  <mc:AlternateContent xmlns:mc="http://schemas.openxmlformats.org/markup-compatibility/2006" xmlns:p14="http://schemas.microsoft.com/office/powerpoint/2010/main">
    <mc:Choice Requires="p14">
      <p:transition spd="slow" p14:dur="2000" advTm="64096"/>
    </mc:Choice>
    <mc:Fallback xmlns="">
      <p:transition xmlns:p14="http://schemas.microsoft.com/office/powerpoint/2010/main" spd="slow" advTm="6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Branding </a:t>
            </a:r>
            <a:endParaRPr/>
          </a:p>
        </p:txBody>
      </p:sp>
      <p:sp>
        <p:nvSpPr>
          <p:cNvPr id="205" name="Google Shape;205;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1200"/>
              </a:spcBef>
              <a:spcAft>
                <a:spcPts val="0"/>
              </a:spcAft>
              <a:buClr>
                <a:schemeClr val="dk1"/>
              </a:buClr>
              <a:buSzPts val="1800"/>
              <a:buChar char="●"/>
            </a:pPr>
            <a:r>
              <a:rPr lang="en" sz="1400" dirty="0">
                <a:solidFill>
                  <a:schemeClr val="dk1"/>
                </a:solidFill>
              </a:rPr>
              <a:t>Use “Hike Guilderland!” as a branded phrase for wayfinding</a:t>
            </a:r>
            <a:r>
              <a:rPr lang="en" sz="1100" dirty="0">
                <a:solidFill>
                  <a:schemeClr val="dk1"/>
                </a:solidFill>
              </a:rPr>
              <a:t>.</a:t>
            </a:r>
            <a:endParaRPr sz="1400" dirty="0">
              <a:solidFill>
                <a:schemeClr val="dk1"/>
              </a:solidFill>
            </a:endParaRPr>
          </a:p>
          <a:p>
            <a:pPr marL="457200" lvl="0" indent="-342900" algn="l" rtl="0">
              <a:spcBef>
                <a:spcPts val="0"/>
              </a:spcBef>
              <a:spcAft>
                <a:spcPts val="0"/>
              </a:spcAft>
              <a:buClr>
                <a:schemeClr val="dk1"/>
              </a:buClr>
              <a:buSzPts val="1800"/>
              <a:buChar char="●"/>
            </a:pPr>
            <a:r>
              <a:rPr lang="en" sz="1400" dirty="0">
                <a:solidFill>
                  <a:schemeClr val="dk1"/>
                </a:solidFill>
              </a:rPr>
              <a:t>Ubiquitous symbols like suns and trees make easily recognizable symbols for logos.</a:t>
            </a:r>
            <a:endParaRPr sz="1400" dirty="0">
              <a:solidFill>
                <a:schemeClr val="dk1"/>
              </a:solidFill>
            </a:endParaRPr>
          </a:p>
          <a:p>
            <a:pPr marL="0" lvl="0" indent="0" algn="l" rtl="0">
              <a:spcBef>
                <a:spcPts val="1200"/>
              </a:spcBef>
              <a:spcAft>
                <a:spcPts val="1200"/>
              </a:spcAft>
              <a:buNone/>
            </a:pPr>
            <a:endParaRPr dirty="0"/>
          </a:p>
        </p:txBody>
      </p:sp>
      <p:pic>
        <p:nvPicPr>
          <p:cNvPr id="206" name="Google Shape;206;p34"/>
          <p:cNvPicPr preferRelativeResize="0"/>
          <p:nvPr/>
        </p:nvPicPr>
        <p:blipFill>
          <a:blip r:embed="rId5">
            <a:alphaModFix/>
          </a:blip>
          <a:stretch>
            <a:fillRect/>
          </a:stretch>
        </p:blipFill>
        <p:spPr>
          <a:xfrm>
            <a:off x="0" y="2435875"/>
            <a:ext cx="9144000" cy="22860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3188" y="4852435"/>
            <a:ext cx="193154" cy="171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86"/>
    </mc:Choice>
    <mc:Fallback xmlns="">
      <p:transition xmlns:p14="http://schemas.microsoft.com/office/powerpoint/2010/main" spd="slow" advTm="3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Funding </a:t>
            </a:r>
            <a:endParaRPr/>
          </a:p>
        </p:txBody>
      </p:sp>
      <p:sp>
        <p:nvSpPr>
          <p:cNvPr id="212" name="Google Shape;212;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FFFFFF"/>
              </a:buClr>
              <a:buSzPts val="1400"/>
              <a:buChar char="●"/>
            </a:pPr>
            <a:r>
              <a:rPr lang="en" sz="1400">
                <a:solidFill>
                  <a:srgbClr val="FFFFFF"/>
                </a:solidFill>
              </a:rPr>
              <a:t>The Town could explore using municipal allocations as a funding mechanism for their projects. This could include having a dedicated tax stream, budget allocations, or dedicating portions of existing revenue or increasing fees for Town services.</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The Consolidated Funding Application would be submitted for various State operating grants dedicated to the improvement or planning of trails and recreation in municipalities.</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There are also State operated Federal grants that the town could apply for by working with partners at the County level to increase accessibility to trails for neighboring towns and cities.</a:t>
            </a:r>
            <a:endParaRPr sz="1400">
              <a:solidFill>
                <a:srgbClr val="FFFFFF"/>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7210" y="4803584"/>
            <a:ext cx="203799" cy="203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39"/>
    </mc:Choice>
    <mc:Fallback xmlns="">
      <p:transition xmlns:p14="http://schemas.microsoft.com/office/powerpoint/2010/main" spd="slow" advTm="4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924508"/>
            <a:ext cx="8520600" cy="3416400"/>
          </a:xfrm>
        </p:spPr>
        <p:txBody>
          <a:bodyPr/>
          <a:lstStyle/>
          <a:p>
            <a:pPr marL="114300" indent="0" algn="ctr">
              <a:buNone/>
            </a:pPr>
            <a:r>
              <a:rPr lang="en-US" sz="3200" dirty="0">
                <a:solidFill>
                  <a:schemeClr val="tx1"/>
                </a:solidFill>
              </a:rPr>
              <a:t>Thank you to the Town of Guilderland for your help and participation!</a:t>
            </a:r>
          </a:p>
          <a:p>
            <a:pPr marL="114300" indent="0" algn="ctr">
              <a:buNone/>
            </a:pPr>
            <a:endParaRPr lang="en-US" sz="3200" dirty="0">
              <a:solidFill>
                <a:schemeClr val="tx1"/>
              </a:solidFill>
            </a:endParaRPr>
          </a:p>
          <a:p>
            <a:pPr marL="114300" indent="0" algn="ctr">
              <a:buNone/>
            </a:pPr>
            <a:r>
              <a:rPr lang="en-US" sz="3200" dirty="0">
                <a:solidFill>
                  <a:schemeClr val="tx1"/>
                </a:solidFill>
              </a:rPr>
              <a:t>We encourage and appreciate your feedback!</a:t>
            </a:r>
          </a:p>
          <a:p>
            <a:pPr marL="114300" indent="0" algn="ctr">
              <a:buNone/>
            </a:pPr>
            <a:r>
              <a:rPr lang="en-US" sz="3200" dirty="0">
                <a:solidFill>
                  <a:srgbClr val="000000"/>
                </a:solidFill>
                <a:hlinkClick r:id="rId5"/>
              </a:rPr>
              <a:t>www.townofguilderland.org</a:t>
            </a:r>
            <a:r>
              <a:rPr lang="en-US" sz="3200" dirty="0">
                <a:solidFill>
                  <a:schemeClr val="tx1"/>
                </a:solidFill>
              </a:rPr>
              <a:t>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3072" y="4742572"/>
            <a:ext cx="248528" cy="248528"/>
          </a:xfrm>
          <a:prstGeom prst="rect">
            <a:avLst/>
          </a:prstGeom>
        </p:spPr>
      </p:pic>
    </p:spTree>
    <p:extLst>
      <p:ext uri="{BB962C8B-B14F-4D97-AF65-F5344CB8AC3E}">
        <p14:creationId xmlns:p14="http://schemas.microsoft.com/office/powerpoint/2010/main" val="820836398"/>
      </p:ext>
    </p:extLst>
  </p:cSld>
  <p:clrMapOvr>
    <a:masterClrMapping/>
  </p:clrMapOvr>
  <mc:AlternateContent xmlns:mc="http://schemas.openxmlformats.org/markup-compatibility/2006" xmlns:p14="http://schemas.microsoft.com/office/powerpoint/2010/main">
    <mc:Choice Requires="p14">
      <p:transition spd="slow" p14:dur="2000" advTm="24242"/>
    </mc:Choice>
    <mc:Fallback xmlns="">
      <p:transition xmlns:p14="http://schemas.microsoft.com/office/powerpoint/2010/main" spd="slow" advTm="2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328475"/>
            <a:ext cx="8520600" cy="63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Community Profile </a:t>
            </a:r>
            <a:endParaRPr sz="2600"/>
          </a:p>
        </p:txBody>
      </p:sp>
      <p:sp>
        <p:nvSpPr>
          <p:cNvPr id="69" name="Google Shape;69;p15"/>
          <p:cNvSpPr txBox="1">
            <a:spLocks noGrp="1"/>
          </p:cNvSpPr>
          <p:nvPr>
            <p:ph type="body" idx="1"/>
          </p:nvPr>
        </p:nvSpPr>
        <p:spPr>
          <a:xfrm>
            <a:off x="3817575" y="1661800"/>
            <a:ext cx="4516800" cy="22146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FFFFFF"/>
              </a:buClr>
              <a:buSzPts val="1400"/>
              <a:buChar char="●"/>
            </a:pPr>
            <a:r>
              <a:rPr lang="en" sz="1400" dirty="0">
                <a:solidFill>
                  <a:srgbClr val="FFFFFF"/>
                </a:solidFill>
              </a:rPr>
              <a:t>Incorporated in 1803</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Population of roughly 35,300</a:t>
            </a:r>
            <a:endParaRPr sz="1400"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2050 population projection of roughly 38,400</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Median resident age </a:t>
            </a:r>
            <a:r>
              <a:rPr lang="en-US" sz="1400" dirty="0">
                <a:solidFill>
                  <a:srgbClr val="FFFFFF"/>
                </a:solidFill>
              </a:rPr>
              <a:t>o</a:t>
            </a:r>
            <a:r>
              <a:rPr lang="en" sz="1400" dirty="0">
                <a:solidFill>
                  <a:srgbClr val="FFFFFF"/>
                </a:solidFill>
              </a:rPr>
              <a:t>f 41.5 years </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Median household income $90,465</a:t>
            </a:r>
            <a:endParaRPr sz="1400" dirty="0">
              <a:solidFill>
                <a:srgbClr val="FFFFFF"/>
              </a:solidFill>
            </a:endParaRPr>
          </a:p>
          <a:p>
            <a:pPr marL="457200" lvl="0" indent="-317500" algn="l" rtl="0">
              <a:spcBef>
                <a:spcPts val="0"/>
              </a:spcBef>
              <a:spcAft>
                <a:spcPts val="0"/>
              </a:spcAft>
              <a:buClr>
                <a:srgbClr val="FFFFFF"/>
              </a:buClr>
              <a:buSzPts val="1400"/>
              <a:buChar char="●"/>
            </a:pPr>
            <a:r>
              <a:rPr lang="en" sz="1400" dirty="0">
                <a:solidFill>
                  <a:srgbClr val="FFFFFF"/>
                </a:solidFill>
              </a:rPr>
              <a:t>Avg. commute to work is 15-20 minutes </a:t>
            </a:r>
            <a:endParaRPr sz="1400" dirty="0">
              <a:solidFill>
                <a:srgbClr val="FFFFFF"/>
              </a:solidFill>
            </a:endParaRPr>
          </a:p>
        </p:txBody>
      </p:sp>
      <p:pic>
        <p:nvPicPr>
          <p:cNvPr id="70" name="Google Shape;70;p15"/>
          <p:cNvPicPr preferRelativeResize="0"/>
          <p:nvPr/>
        </p:nvPicPr>
        <p:blipFill>
          <a:blip r:embed="rId5">
            <a:alphaModFix/>
          </a:blip>
          <a:stretch>
            <a:fillRect/>
          </a:stretch>
        </p:blipFill>
        <p:spPr>
          <a:xfrm>
            <a:off x="400100" y="961775"/>
            <a:ext cx="2839766" cy="3760350"/>
          </a:xfrm>
          <a:prstGeom prst="rect">
            <a:avLst/>
          </a:prstGeom>
          <a:noFill/>
          <a:ln>
            <a:noFill/>
          </a:ln>
        </p:spPr>
      </p:pic>
      <p:pic>
        <p:nvPicPr>
          <p:cNvPr id="2" name="Slide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3020" y="4836151"/>
            <a:ext cx="147991" cy="147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26590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Existing Conditions &amp; Previous Planning Efforts</a:t>
            </a:r>
            <a:endParaRPr dirty="0"/>
          </a:p>
        </p:txBody>
      </p:sp>
      <p:sp>
        <p:nvSpPr>
          <p:cNvPr id="76" name="Google Shape;76;p16"/>
          <p:cNvSpPr txBox="1">
            <a:spLocks noGrp="1"/>
          </p:cNvSpPr>
          <p:nvPr>
            <p:ph type="body" idx="1"/>
          </p:nvPr>
        </p:nvSpPr>
        <p:spPr>
          <a:xfrm>
            <a:off x="279137" y="829374"/>
            <a:ext cx="4295915" cy="4118725"/>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sz="1400" dirty="0">
                <a:solidFill>
                  <a:srgbClr val="FFFFFF"/>
                </a:solidFill>
              </a:rPr>
              <a:t>Conducted existing conditions analysis of identified key sites </a:t>
            </a:r>
            <a:endParaRPr sz="1400"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Topography</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Presence of wetlands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Property ownership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Space available </a:t>
            </a:r>
            <a:endParaRPr dirty="0">
              <a:solidFill>
                <a:srgbClr val="FFFFFF"/>
              </a:solidFill>
            </a:endParaRPr>
          </a:p>
          <a:p>
            <a:pPr marL="457200" lvl="0" indent="-342900" algn="l" rtl="0">
              <a:spcBef>
                <a:spcPts val="0"/>
              </a:spcBef>
              <a:spcAft>
                <a:spcPts val="0"/>
              </a:spcAft>
              <a:buClr>
                <a:srgbClr val="FFFFFF"/>
              </a:buClr>
              <a:buSzPts val="1800"/>
              <a:buChar char="●"/>
            </a:pPr>
            <a:r>
              <a:rPr lang="en" sz="1400" dirty="0">
                <a:solidFill>
                  <a:srgbClr val="FFFFFF"/>
                </a:solidFill>
              </a:rPr>
              <a:t>Reviewed previous planning efforts dating back to 1987</a:t>
            </a:r>
            <a:endParaRPr sz="1400"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Analyzed what plans/recommendations have come to fruition</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Analyzed what plans/recommendations are still applicable present-day from previous efforts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Created new recommendations to assist in the overall objective of connectivity and walkability throughout Guilderland </a:t>
            </a:r>
            <a:endParaRPr dirty="0">
              <a:solidFill>
                <a:srgbClr val="FFFFFF"/>
              </a:solidFill>
            </a:endParaRPr>
          </a:p>
        </p:txBody>
      </p:sp>
      <p:pic>
        <p:nvPicPr>
          <p:cNvPr id="3" name="SLide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6300" y="4803585"/>
            <a:ext cx="187274" cy="187274"/>
          </a:xfrm>
          <a:prstGeom prst="rect">
            <a:avLst/>
          </a:prstGeom>
        </p:spPr>
      </p:pic>
      <p:pic>
        <p:nvPicPr>
          <p:cNvPr id="6" name="Picture 5" descr="https://lh6.googleusercontent.com/uIfWXh2GZMWl0jj3uvewnXcEFQBqyMAXvo_B-hd0MkOolVJlszeXWS1vmX3gFy5iojPsOcy3Sx7oqYH-wJv8UeJ6GNBdR9jXmdPAblBShn_vVSnAN7B3qcz_4o163ddNUS0D8qXH"/>
          <p:cNvPicPr/>
          <p:nvPr/>
        </p:nvPicPr>
        <p:blipFill rotWithShape="1">
          <a:blip r:embed="rId6">
            <a:extLst>
              <a:ext uri="{28A0092B-C50C-407E-A947-70E740481C1C}">
                <a14:useLocalDpi xmlns:a14="http://schemas.microsoft.com/office/drawing/2010/main" val="0"/>
              </a:ext>
            </a:extLst>
          </a:blip>
          <a:srcRect r="7724" b="30664"/>
          <a:stretch/>
        </p:blipFill>
        <p:spPr bwMode="auto">
          <a:xfrm>
            <a:off x="5107421" y="1188684"/>
            <a:ext cx="3228617" cy="32566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79000"/>
            <a:ext cx="4975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Community Engagement </a:t>
            </a:r>
            <a:endParaRPr/>
          </a:p>
        </p:txBody>
      </p:sp>
      <p:sp>
        <p:nvSpPr>
          <p:cNvPr id="82" name="Google Shape;82;p17"/>
          <p:cNvSpPr txBox="1">
            <a:spLocks noGrp="1"/>
          </p:cNvSpPr>
          <p:nvPr>
            <p:ph type="body" idx="1"/>
          </p:nvPr>
        </p:nvSpPr>
        <p:spPr>
          <a:xfrm>
            <a:off x="311700" y="922400"/>
            <a:ext cx="3779700" cy="35610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400">
                <a:solidFill>
                  <a:schemeClr val="dk1"/>
                </a:solidFill>
              </a:rPr>
              <a:t>Public meeting held on March 2nd, 2020:</a:t>
            </a:r>
            <a:endParaRPr sz="1400">
              <a:solidFill>
                <a:schemeClr val="dk1"/>
              </a:solidFill>
            </a:endParaRPr>
          </a:p>
          <a:p>
            <a:pPr marL="457200" lvl="0" indent="-317500" algn="l" rtl="0">
              <a:spcBef>
                <a:spcPts val="1200"/>
              </a:spcBef>
              <a:spcAft>
                <a:spcPts val="0"/>
              </a:spcAft>
              <a:buClr>
                <a:schemeClr val="dk1"/>
              </a:buClr>
              <a:buSzPts val="1400"/>
              <a:buChar char="●"/>
            </a:pPr>
            <a:r>
              <a:rPr lang="en" sz="1400">
                <a:solidFill>
                  <a:schemeClr val="dk1"/>
                </a:solidFill>
              </a:rPr>
              <a:t>Residents were able to identify on maps important potential trail connections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Comments cards were collected for general comments on what residents would want to see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Residents were able to “vote” on amenities they wanted to see more of in their parks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Greatest demands were for sidewalks and multi-use trails</a:t>
            </a:r>
            <a:endParaRPr sz="1400">
              <a:solidFill>
                <a:schemeClr val="dk1"/>
              </a:solidFill>
            </a:endParaRPr>
          </a:p>
        </p:txBody>
      </p:sp>
      <p:pic>
        <p:nvPicPr>
          <p:cNvPr id="83" name="Google Shape;83;p17"/>
          <p:cNvPicPr preferRelativeResize="0"/>
          <p:nvPr/>
        </p:nvPicPr>
        <p:blipFill>
          <a:blip r:embed="rId5">
            <a:alphaModFix/>
          </a:blip>
          <a:stretch>
            <a:fillRect/>
          </a:stretch>
        </p:blipFill>
        <p:spPr>
          <a:xfrm>
            <a:off x="4091400" y="922475"/>
            <a:ext cx="4747802" cy="3560851"/>
          </a:xfrm>
          <a:prstGeom prst="rect">
            <a:avLst/>
          </a:prstGeom>
          <a:noFill/>
          <a:ln>
            <a:noFill/>
          </a:ln>
        </p:spPr>
      </p:pic>
      <p:pic>
        <p:nvPicPr>
          <p:cNvPr id="2"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062" y="4836151"/>
            <a:ext cx="146550" cy="146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209725" y="217250"/>
            <a:ext cx="3575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Community Engagement </a:t>
            </a:r>
            <a:endParaRPr/>
          </a:p>
        </p:txBody>
      </p:sp>
      <p:sp>
        <p:nvSpPr>
          <p:cNvPr id="89" name="Google Shape;89;p18"/>
          <p:cNvSpPr txBox="1">
            <a:spLocks noGrp="1"/>
          </p:cNvSpPr>
          <p:nvPr>
            <p:ph type="body" idx="1"/>
          </p:nvPr>
        </p:nvSpPr>
        <p:spPr>
          <a:xfrm>
            <a:off x="107725" y="1213900"/>
            <a:ext cx="3779700" cy="30045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chemeClr val="dk1"/>
              </a:buClr>
              <a:buSzPts val="1400"/>
              <a:buChar char="●"/>
            </a:pPr>
            <a:r>
              <a:rPr lang="en" sz="1400">
                <a:solidFill>
                  <a:schemeClr val="dk1"/>
                </a:solidFill>
              </a:rPr>
              <a:t>Found residents were primarily concerned with more connectivity to community such as schools and inter-park connectivity</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Students conducted stakeholder outreach by having conversations with community members identified by the Town </a:t>
            </a:r>
            <a:endParaRPr sz="1400">
              <a:solidFill>
                <a:schemeClr val="dk1"/>
              </a:solidFill>
            </a:endParaRPr>
          </a:p>
          <a:p>
            <a:pPr marL="914400" lvl="1" indent="-317500" algn="l" rtl="0">
              <a:spcBef>
                <a:spcPts val="0"/>
              </a:spcBef>
              <a:spcAft>
                <a:spcPts val="0"/>
              </a:spcAft>
              <a:buClr>
                <a:schemeClr val="dk1"/>
              </a:buClr>
              <a:buSzPts val="1400"/>
              <a:buChar char="○"/>
            </a:pPr>
            <a:r>
              <a:rPr lang="en" sz="1400">
                <a:solidFill>
                  <a:schemeClr val="dk1"/>
                </a:solidFill>
              </a:rPr>
              <a:t>Gain a deeper understanding of what is important to the town and its residents.</a:t>
            </a:r>
            <a:endParaRPr sz="1400">
              <a:solidFill>
                <a:schemeClr val="dk1"/>
              </a:solidFill>
            </a:endParaRPr>
          </a:p>
          <a:p>
            <a:pPr marL="0" lvl="0" indent="0" algn="l" rtl="0">
              <a:spcBef>
                <a:spcPts val="1200"/>
              </a:spcBef>
              <a:spcAft>
                <a:spcPts val="1200"/>
              </a:spcAft>
              <a:buNone/>
            </a:pPr>
            <a:endParaRPr sz="1100">
              <a:solidFill>
                <a:schemeClr val="dk1"/>
              </a:solidFill>
            </a:endParaRPr>
          </a:p>
        </p:txBody>
      </p:sp>
      <p:pic>
        <p:nvPicPr>
          <p:cNvPr id="90" name="Google Shape;90;p18"/>
          <p:cNvPicPr preferRelativeResize="0"/>
          <p:nvPr/>
        </p:nvPicPr>
        <p:blipFill>
          <a:blip r:embed="rId5">
            <a:alphaModFix/>
          </a:blip>
          <a:stretch>
            <a:fillRect/>
          </a:stretch>
        </p:blipFill>
        <p:spPr>
          <a:xfrm>
            <a:off x="4091400" y="972938"/>
            <a:ext cx="4747799" cy="3486420"/>
          </a:xfrm>
          <a:prstGeom prst="rect">
            <a:avLst/>
          </a:prstGeom>
          <a:noFill/>
          <a:ln>
            <a:noFill/>
          </a:ln>
        </p:spPr>
      </p:pic>
      <p:pic>
        <p:nvPicPr>
          <p:cNvPr id="2"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6123" y="4868719"/>
            <a:ext cx="155064" cy="15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01800" y="450150"/>
            <a:ext cx="63873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t>Identified Key Destinations </a:t>
            </a:r>
            <a:endParaRPr sz="2800"/>
          </a:p>
        </p:txBody>
      </p:sp>
      <p:pic>
        <p:nvPicPr>
          <p:cNvPr id="96" name="Google Shape;96;p19"/>
          <p:cNvPicPr preferRelativeResize="0"/>
          <p:nvPr/>
        </p:nvPicPr>
        <p:blipFill>
          <a:blip r:embed="rId5">
            <a:alphaModFix/>
          </a:blip>
          <a:stretch>
            <a:fillRect/>
          </a:stretch>
        </p:blipFill>
        <p:spPr>
          <a:xfrm>
            <a:off x="301799" y="1023250"/>
            <a:ext cx="8540400" cy="3534100"/>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6790" y="4726290"/>
            <a:ext cx="264809" cy="264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55"/>
    </mc:Choice>
    <mc:Fallback xmlns="">
      <p:transition xmlns:p14="http://schemas.microsoft.com/office/powerpoint/2010/main" spd="slow" advTm="2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238825" y="951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Overview of Recommended Trail Connections </a:t>
            </a:r>
            <a:endParaRPr/>
          </a:p>
        </p:txBody>
      </p:sp>
      <p:pic>
        <p:nvPicPr>
          <p:cNvPr id="102" name="Google Shape;102;p20"/>
          <p:cNvPicPr preferRelativeResize="0"/>
          <p:nvPr/>
        </p:nvPicPr>
        <p:blipFill>
          <a:blip r:embed="rId5">
            <a:alphaModFix/>
          </a:blip>
          <a:stretch>
            <a:fillRect/>
          </a:stretch>
        </p:blipFill>
        <p:spPr>
          <a:xfrm>
            <a:off x="1133893" y="749032"/>
            <a:ext cx="6616017" cy="3846225"/>
          </a:xfrm>
          <a:prstGeom prst="rect">
            <a:avLst/>
          </a:prstGeom>
          <a:noFill/>
          <a:ln>
            <a:noFill/>
          </a:ln>
        </p:spPr>
      </p:pic>
      <p:sp>
        <p:nvSpPr>
          <p:cNvPr id="2" name="Rectangle 1"/>
          <p:cNvSpPr/>
          <p:nvPr/>
        </p:nvSpPr>
        <p:spPr>
          <a:xfrm>
            <a:off x="5502169" y="4648679"/>
            <a:ext cx="2340241" cy="307777"/>
          </a:xfrm>
          <a:prstGeom prst="rect">
            <a:avLst/>
          </a:prstGeom>
        </p:spPr>
        <p:txBody>
          <a:bodyPr wrap="none">
            <a:spAutoFit/>
          </a:bodyPr>
          <a:lstStyle/>
          <a:p>
            <a:pPr lvl="0"/>
            <a:r>
              <a:rPr lang="pl-PL" dirty="0">
                <a:hlinkClick r:id="rId6"/>
              </a:rPr>
              <a:t>www.townofguilderland.org</a:t>
            </a:r>
            <a:r>
              <a:rPr lang="pl-PL" dirty="0"/>
              <a:t>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9354" y="4758854"/>
            <a:ext cx="232246" cy="23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xmlns:p14="http://schemas.microsoft.com/office/powerpoint/2010/mai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180550" y="488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Recommendations for Winter Rec/Western Turnpike Golf Course</a:t>
            </a:r>
            <a:endParaRPr sz="2200"/>
          </a:p>
          <a:p>
            <a:pPr marL="0" lvl="0" indent="0" algn="l" rtl="0">
              <a:spcBef>
                <a:spcPts val="0"/>
              </a:spcBef>
              <a:spcAft>
                <a:spcPts val="0"/>
              </a:spcAft>
              <a:buNone/>
            </a:pPr>
            <a:endParaRPr/>
          </a:p>
        </p:txBody>
      </p:sp>
      <p:sp>
        <p:nvSpPr>
          <p:cNvPr id="108" name="Google Shape;108;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sp>
        <p:nvSpPr>
          <p:cNvPr id="109" name="Google Shape;109;p21"/>
          <p:cNvSpPr txBox="1">
            <a:spLocks noGrp="1"/>
          </p:cNvSpPr>
          <p:nvPr>
            <p:ph type="body" idx="2"/>
          </p:nvPr>
        </p:nvSpPr>
        <p:spPr>
          <a:xfrm>
            <a:off x="5041500" y="988600"/>
            <a:ext cx="3999900" cy="247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FFFFFF"/>
              </a:solidFill>
            </a:endParaRPr>
          </a:p>
          <a:p>
            <a:pPr marL="457200" lvl="0" indent="-317500" algn="l" rtl="0">
              <a:spcBef>
                <a:spcPts val="1600"/>
              </a:spcBef>
              <a:spcAft>
                <a:spcPts val="0"/>
              </a:spcAft>
              <a:buClr>
                <a:srgbClr val="FFFFFF"/>
              </a:buClr>
              <a:buSzPts val="1400"/>
              <a:buChar char="●"/>
            </a:pPr>
            <a:r>
              <a:rPr lang="en" dirty="0">
                <a:solidFill>
                  <a:srgbClr val="FFFFFF"/>
                </a:solidFill>
              </a:rPr>
              <a:t>Main Connection exists between the Winter Rec Area and Tawasentha Park</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Propose connection to the golf course via the outdoor theater of Tawasentha Park and the north side of the park</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Existing trails will then connect Foundry Road, Nott Road, Winding Brook Lane</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H</a:t>
            </a:r>
            <a:r>
              <a:rPr lang="en-US" dirty="0" err="1">
                <a:solidFill>
                  <a:srgbClr val="FFFFFF"/>
                </a:solidFill>
              </a:rPr>
              <a:t>i</a:t>
            </a:r>
            <a:r>
              <a:rPr lang="en" dirty="0">
                <a:solidFill>
                  <a:srgbClr val="FFFFFF"/>
                </a:solidFill>
              </a:rPr>
              <a:t>storical Sites will also be added to the tr</a:t>
            </a:r>
            <a:r>
              <a:rPr lang="en-US" dirty="0" err="1">
                <a:solidFill>
                  <a:srgbClr val="FFFFFF"/>
                </a:solidFill>
              </a:rPr>
              <a:t>ai</a:t>
            </a:r>
            <a:r>
              <a:rPr lang="en" dirty="0">
                <a:solidFill>
                  <a:srgbClr val="FFFFFF"/>
                </a:solidFill>
              </a:rPr>
              <a:t>l system</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Rt 146 should be altered to accommodate pedestrian traffic</a:t>
            </a:r>
            <a:endParaRPr dirty="0">
              <a:solidFill>
                <a:srgbClr val="FFFFFF"/>
              </a:solidFill>
            </a:endParaRPr>
          </a:p>
        </p:txBody>
      </p:sp>
      <p:pic>
        <p:nvPicPr>
          <p:cNvPr id="110" name="Google Shape;110;p21"/>
          <p:cNvPicPr preferRelativeResize="0"/>
          <p:nvPr/>
        </p:nvPicPr>
        <p:blipFill>
          <a:blip r:embed="rId5">
            <a:alphaModFix/>
          </a:blip>
          <a:stretch>
            <a:fillRect/>
          </a:stretch>
        </p:blipFill>
        <p:spPr>
          <a:xfrm>
            <a:off x="311700" y="1152475"/>
            <a:ext cx="4729799" cy="3654854"/>
          </a:xfrm>
          <a:prstGeom prst="rect">
            <a:avLst/>
          </a:prstGeom>
          <a:noFill/>
          <a:ln>
            <a:noFill/>
          </a:ln>
        </p:spPr>
      </p:pic>
      <p:pic>
        <p:nvPicPr>
          <p:cNvPr id="2" name="Audio 1">
            <a:hlinkClick r:id="" action="ppaction://media"/>
            <a:extLst>
              <a:ext uri="{FF2B5EF4-FFF2-40B4-BE49-F238E27FC236}">
                <a16:creationId xmlns:a16="http://schemas.microsoft.com/office/drawing/2014/main" id="{2EA30457-D8C8-405F-AC9D-E6FC27950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354" y="4758854"/>
            <a:ext cx="232246" cy="23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27"/>
    </mc:Choice>
    <mc:Fallback xmlns="">
      <p:transition spd="slow" advTm="3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2678</Words>
  <Application>Microsoft Office PowerPoint</Application>
  <PresentationFormat>On-screen Show (16:9)</PresentationFormat>
  <Paragraphs>156</Paragraphs>
  <Slides>24</Slides>
  <Notes>24</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Times New Roman</vt:lpstr>
      <vt:lpstr>Simple Dark</vt:lpstr>
      <vt:lpstr>Trail Connectivity Conceptual Plan Spring 2020 Planning Studio and Town of Guilderland </vt:lpstr>
      <vt:lpstr>Introduction </vt:lpstr>
      <vt:lpstr>Community Profile </vt:lpstr>
      <vt:lpstr>Existing Conditions &amp; Previous Planning Efforts</vt:lpstr>
      <vt:lpstr>Community Engagement </vt:lpstr>
      <vt:lpstr>Community Engagement </vt:lpstr>
      <vt:lpstr>Identified Key Destinations </vt:lpstr>
      <vt:lpstr>Overview of Recommended Trail Connections </vt:lpstr>
      <vt:lpstr>Recommendations for Winter Rec/Western Turnpike Golf Course </vt:lpstr>
      <vt:lpstr>Recommendations for DiCaprio Park </vt:lpstr>
      <vt:lpstr>Recommendations for Nott Road Park </vt:lpstr>
      <vt:lpstr>Recommendations for Roger Keenholts Park </vt:lpstr>
      <vt:lpstr>Recommendations for Fred Abele/McKownville Parks</vt:lpstr>
      <vt:lpstr>Black Creek Marsh Wildlife Management Area</vt:lpstr>
      <vt:lpstr>Recommendations for Bozen Kill Preserve</vt:lpstr>
      <vt:lpstr>Recommendations for Watervliet Reservoir</vt:lpstr>
      <vt:lpstr>Tawasentha Park</vt:lpstr>
      <vt:lpstr>Recommendations for Albany Pine Bush Preserve</vt:lpstr>
      <vt:lpstr>Historical Sites</vt:lpstr>
      <vt:lpstr>Trail Amenities and Marketing</vt:lpstr>
      <vt:lpstr>Wayfinding</vt:lpstr>
      <vt:lpstr>Branding </vt:lpstr>
      <vt:lpstr>Funding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2020 Planning Studio and Town of Guilderland</dc:title>
  <dc:creator>warren</dc:creator>
  <cp:lastModifiedBy>kovalchikk</cp:lastModifiedBy>
  <cp:revision>31</cp:revision>
  <dcterms:modified xsi:type="dcterms:W3CDTF">2020-12-10T17:04:22Z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